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47" r:id="rId2"/>
    <p:sldId id="375" r:id="rId3"/>
    <p:sldId id="364" r:id="rId4"/>
    <p:sldId id="382" r:id="rId5"/>
    <p:sldId id="383" r:id="rId6"/>
    <p:sldId id="384" r:id="rId7"/>
    <p:sldId id="385" r:id="rId8"/>
    <p:sldId id="369" r:id="rId9"/>
    <p:sldId id="387" r:id="rId10"/>
    <p:sldId id="388" r:id="rId11"/>
    <p:sldId id="389" r:id="rId12"/>
    <p:sldId id="371" r:id="rId13"/>
    <p:sldId id="390" r:id="rId14"/>
    <p:sldId id="391" r:id="rId15"/>
    <p:sldId id="392" r:id="rId16"/>
  </p:sldIdLst>
  <p:sldSz cx="9144000" cy="6858000" type="screen4x3"/>
  <p:notesSz cx="6858000" cy="9144000"/>
  <p:defaultTextStyle>
    <a:defPPr>
      <a:defRPr lang="sv-S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95905" autoAdjust="0"/>
  </p:normalViewPr>
  <p:slideViewPr>
    <p:cSldViewPr>
      <p:cViewPr varScale="1">
        <p:scale>
          <a:sx n="114" d="100"/>
          <a:sy n="114" d="100"/>
        </p:scale>
        <p:origin x="1116" y="9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kalkylblad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kalkylblad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kalkylblad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ro-RO" sz="2160" b="1" i="0" u="none" strike="noStrike" baseline="0" dirty="0" smtClean="0">
                <a:effectLst/>
              </a:rPr>
              <a:t>Protecția ambientului cultural în comuna </a:t>
            </a:r>
            <a:r>
              <a:rPr lang="sv-SE" dirty="0" smtClean="0"/>
              <a:t>Linköping</a:t>
            </a:r>
            <a:endParaRPr lang="sv-SE" dirty="0"/>
          </a:p>
        </c:rich>
      </c:tx>
      <c:layout>
        <c:manualLayout>
          <c:xMode val="edge"/>
          <c:yMode val="edge"/>
          <c:x val="0.12105989072060699"/>
          <c:y val="8.41809798268346E-3"/>
        </c:manualLayout>
      </c:layout>
      <c:overlay val="0"/>
    </c:title>
    <c:autoTitleDeleted val="0"/>
    <c:plotArea>
      <c:layout/>
      <c:pieChart>
        <c:varyColors val="1"/>
        <c:ser>
          <c:idx val="0"/>
          <c:order val="0"/>
          <c:tx>
            <c:strRef>
              <c:f>Blad1!$B$1</c:f>
              <c:strCache>
                <c:ptCount val="1"/>
                <c:pt idx="0">
                  <c:v>Linköpings kommun</c:v>
                </c:pt>
              </c:strCache>
            </c:strRef>
          </c:tx>
          <c:dPt>
            <c:idx val="1"/>
            <c:bubble3D val="0"/>
            <c:spPr>
              <a:solidFill>
                <a:schemeClr val="accent1">
                  <a:lumMod val="75000"/>
                </a:schemeClr>
              </a:solidFill>
            </c:spPr>
          </c:dPt>
          <c:dPt>
            <c:idx val="2"/>
            <c:bubble3D val="0"/>
            <c:spPr>
              <a:solidFill>
                <a:schemeClr val="accent6">
                  <a:lumMod val="75000"/>
                  <a:lumOff val="25000"/>
                </a:schemeClr>
              </a:solidFill>
            </c:spPr>
          </c:dPt>
          <c:cat>
            <c:strRef>
              <c:f>Blad1!$A$2:$A$5</c:f>
              <c:strCache>
                <c:ptCount val="4"/>
                <c:pt idx="0">
                  <c:v>PBL</c:v>
                </c:pt>
                <c:pt idx="1">
                  <c:v>KML</c:v>
                </c:pt>
                <c:pt idx="2">
                  <c:v>MB</c:v>
                </c:pt>
                <c:pt idx="3">
                  <c:v>Världsarv</c:v>
                </c:pt>
              </c:strCache>
            </c:strRef>
          </c:cat>
          <c:val>
            <c:numRef>
              <c:f>Blad1!$B$2:$B$5</c:f>
              <c:numCache>
                <c:formatCode>General</c:formatCode>
                <c:ptCount val="4"/>
                <c:pt idx="0">
                  <c:v>85</c:v>
                </c:pt>
                <c:pt idx="1">
                  <c:v>5</c:v>
                </c:pt>
                <c:pt idx="2">
                  <c:v>10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ro-RO" sz="2000" dirty="0" smtClean="0"/>
              <a:t>comuna </a:t>
            </a:r>
            <a:r>
              <a:rPr lang="en-US" sz="2000" dirty="0" smtClean="0"/>
              <a:t>Linköping</a:t>
            </a:r>
            <a:endParaRPr lang="en-US" sz="2000" dirty="0"/>
          </a:p>
        </c:rich>
      </c:tx>
      <c:layout>
        <c:manualLayout>
          <c:xMode val="edge"/>
          <c:yMode val="edge"/>
          <c:x val="0.130793018814826"/>
          <c:y val="0"/>
        </c:manualLayout>
      </c:layout>
      <c:overlay val="0"/>
    </c:title>
    <c:autoTitleDeleted val="0"/>
    <c:plotArea>
      <c:layout>
        <c:manualLayout>
          <c:layoutTarget val="inner"/>
          <c:xMode val="edge"/>
          <c:yMode val="edge"/>
          <c:x val="3.9723046595660803E-2"/>
          <c:y val="0.22151082257608001"/>
          <c:w val="0.48073826599929698"/>
          <c:h val="0.77848906932015605"/>
        </c:manualLayout>
      </c:layout>
      <c:pieChart>
        <c:varyColors val="1"/>
        <c:ser>
          <c:idx val="0"/>
          <c:order val="0"/>
          <c:tx>
            <c:strRef>
              <c:f>Blad1!$B$1</c:f>
              <c:strCache>
                <c:ptCount val="1"/>
                <c:pt idx="0">
                  <c:v>Linköpings kommun</c:v>
                </c:pt>
              </c:strCache>
            </c:strRef>
          </c:tx>
          <c:dPt>
            <c:idx val="1"/>
            <c:bubble3D val="0"/>
            <c:spPr>
              <a:solidFill>
                <a:schemeClr val="accent1">
                  <a:lumMod val="75000"/>
                </a:schemeClr>
              </a:solidFill>
            </c:spPr>
          </c:dPt>
          <c:dPt>
            <c:idx val="2"/>
            <c:bubble3D val="0"/>
            <c:spPr>
              <a:solidFill>
                <a:schemeClr val="accent6">
                  <a:lumMod val="75000"/>
                  <a:lumOff val="25000"/>
                </a:schemeClr>
              </a:solidFill>
            </c:spPr>
          </c:dPt>
          <c:cat>
            <c:strRef>
              <c:f>Blad1!$A$2:$A$5</c:f>
              <c:strCache>
                <c:ptCount val="4"/>
                <c:pt idx="0">
                  <c:v>Vestigii &gt; 5000</c:v>
                </c:pt>
                <c:pt idx="1">
                  <c:v>Monumente istorice 25</c:v>
                </c:pt>
                <c:pt idx="2">
                  <c:v>Biserici 32</c:v>
                </c:pt>
                <c:pt idx="3">
                  <c:v>Monumente de stat 4</c:v>
                </c:pt>
              </c:strCache>
            </c:strRef>
          </c:cat>
          <c:val>
            <c:numRef>
              <c:f>Blad1!$B$2:$B$5</c:f>
              <c:numCache>
                <c:formatCode>General</c:formatCode>
                <c:ptCount val="4"/>
                <c:pt idx="0">
                  <c:v>95</c:v>
                </c:pt>
                <c:pt idx="1">
                  <c:v>2.2000000000000002</c:v>
                </c:pt>
                <c:pt idx="2">
                  <c:v>2.6</c:v>
                </c:pt>
                <c:pt idx="3">
                  <c:v>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3707365848239097"/>
          <c:y val="2.25181269565305E-2"/>
          <c:w val="0.46292634151760897"/>
          <c:h val="0.97748187304347001"/>
        </c:manualLayout>
      </c:layout>
      <c:overlay val="0"/>
    </c:legend>
    <c:plotVisOnly val="1"/>
    <c:dispBlanksAs val="gap"/>
    <c:showDLblsOverMax val="0"/>
  </c:chart>
  <c:txPr>
    <a:bodyPr/>
    <a:lstStyle/>
    <a:p>
      <a:pPr>
        <a:defRPr sz="1800"/>
      </a:pPr>
      <a:endParaRPr lang="sv-S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err="1" smtClean="0"/>
              <a:t>comuna</a:t>
            </a:r>
            <a:r>
              <a:rPr lang="en-US" sz="2000" dirty="0" smtClean="0"/>
              <a:t> Linköping</a:t>
            </a:r>
            <a:endParaRPr lang="en-US" sz="2000" dirty="0"/>
          </a:p>
        </c:rich>
      </c:tx>
      <c:layout>
        <c:manualLayout>
          <c:xMode val="edge"/>
          <c:yMode val="edge"/>
          <c:x val="1.58918010289875E-2"/>
          <c:y val="0"/>
        </c:manualLayout>
      </c:layout>
      <c:overlay val="0"/>
    </c:title>
    <c:autoTitleDeleted val="0"/>
    <c:plotArea>
      <c:layout>
        <c:manualLayout>
          <c:layoutTarget val="inner"/>
          <c:xMode val="edge"/>
          <c:yMode val="edge"/>
          <c:x val="3.9723046595660803E-2"/>
          <c:y val="0.22151082257608001"/>
          <c:w val="0.48073826599929698"/>
          <c:h val="0.77848906932015605"/>
        </c:manualLayout>
      </c:layout>
      <c:pieChart>
        <c:varyColors val="1"/>
        <c:ser>
          <c:idx val="0"/>
          <c:order val="0"/>
          <c:tx>
            <c:strRef>
              <c:f>Blad1!$B$1</c:f>
              <c:strCache>
                <c:ptCount val="1"/>
                <c:pt idx="0">
                  <c:v>comuna Linköping</c:v>
                </c:pt>
              </c:strCache>
            </c:strRef>
          </c:tx>
          <c:dPt>
            <c:idx val="1"/>
            <c:bubble3D val="0"/>
            <c:spPr>
              <a:solidFill>
                <a:schemeClr val="accent1">
                  <a:lumMod val="75000"/>
                </a:schemeClr>
              </a:solidFill>
            </c:spPr>
          </c:dPt>
          <c:dPt>
            <c:idx val="2"/>
            <c:bubble3D val="0"/>
            <c:spPr>
              <a:solidFill>
                <a:schemeClr val="accent6">
                  <a:lumMod val="75000"/>
                  <a:lumOff val="25000"/>
                </a:schemeClr>
              </a:solidFill>
            </c:spPr>
          </c:dPt>
          <c:cat>
            <c:strRef>
              <c:f>Blad1!$A$2:$A$5</c:f>
              <c:strCache>
                <c:ptCount val="3"/>
                <c:pt idx="0">
                  <c:v>vestigii</c:v>
                </c:pt>
                <c:pt idx="1">
                  <c:v>construcții</c:v>
                </c:pt>
                <c:pt idx="2">
                  <c:v>peisaj cultural</c:v>
                </c:pt>
              </c:strCache>
            </c:strRef>
          </c:cat>
          <c:val>
            <c:numRef>
              <c:f>Blad1!$B$2:$B$5</c:f>
              <c:numCache>
                <c:formatCode>General</c:formatCode>
                <c:ptCount val="4"/>
                <c:pt idx="0">
                  <c:v>50</c:v>
                </c:pt>
                <c:pt idx="1">
                  <c:v>15</c:v>
                </c:pt>
                <c:pt idx="2">
                  <c:v>35</c:v>
                </c:pt>
              </c:numCache>
            </c:numRef>
          </c:val>
        </c:ser>
        <c:dLbls>
          <c:showLegendKey val="0"/>
          <c:showVal val="0"/>
          <c:showCatName val="0"/>
          <c:showSerName val="0"/>
          <c:showPercent val="0"/>
          <c:showBubbleSize val="0"/>
          <c:showLeaderLines val="1"/>
        </c:dLbls>
        <c:firstSliceAng val="0"/>
      </c:pieChart>
    </c:plotArea>
    <c:legend>
      <c:legendPos val="r"/>
      <c:legendEntry>
        <c:idx val="3"/>
        <c:delete val="1"/>
      </c:legendEntry>
      <c:layout>
        <c:manualLayout>
          <c:xMode val="edge"/>
          <c:yMode val="edge"/>
          <c:x val="0.54148290168213997"/>
          <c:y val="0.23948887761101001"/>
          <c:w val="0.45851709831785997"/>
          <c:h val="0.76051112238898999"/>
        </c:manualLayout>
      </c:layout>
      <c:overlay val="0"/>
    </c:legend>
    <c:plotVisOnly val="1"/>
    <c:dispBlanksAs val="gap"/>
    <c:showDLblsOverMax val="0"/>
  </c:chart>
  <c:txPr>
    <a:bodyPr/>
    <a:lstStyle/>
    <a:p>
      <a:pPr>
        <a:defRPr sz="1800"/>
      </a:pPr>
      <a:endParaRPr lang="sv-S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723046595660803E-2"/>
          <c:y val="0.22151082257608001"/>
          <c:w val="0.48073826599929698"/>
          <c:h val="0.77848906932015605"/>
        </c:manualLayout>
      </c:layout>
      <c:pieChart>
        <c:varyColors val="1"/>
        <c:ser>
          <c:idx val="0"/>
          <c:order val="0"/>
          <c:tx>
            <c:strRef>
              <c:f>Blad1!$B$1</c:f>
              <c:strCache>
                <c:ptCount val="1"/>
                <c:pt idx="0">
                  <c:v>Kolumn1</c:v>
                </c:pt>
              </c:strCache>
            </c:strRef>
          </c:tx>
          <c:dPt>
            <c:idx val="1"/>
            <c:bubble3D val="0"/>
            <c:spPr>
              <a:solidFill>
                <a:schemeClr val="accent1">
                  <a:lumMod val="75000"/>
                </a:schemeClr>
              </a:solidFill>
            </c:spPr>
          </c:dPt>
          <c:dPt>
            <c:idx val="2"/>
            <c:bubble3D val="0"/>
            <c:spPr>
              <a:solidFill>
                <a:schemeClr val="accent6">
                  <a:lumMod val="75000"/>
                  <a:lumOff val="25000"/>
                </a:schemeClr>
              </a:solidFill>
            </c:spPr>
          </c:dPt>
          <c:cat>
            <c:strRef>
              <c:f>Blad1!$A$2:$A$5</c:f>
              <c:strCache>
                <c:ptCount val="3"/>
                <c:pt idx="0">
                  <c:v>marcate deosebit de valoroase</c:v>
                </c:pt>
                <c:pt idx="1">
                  <c:v>protejate contra demolării</c:v>
                </c:pt>
                <c:pt idx="2">
                  <c:v>interdicții de alterare</c:v>
                </c:pt>
              </c:strCache>
            </c:strRef>
          </c:cat>
          <c:val>
            <c:numRef>
              <c:f>Blad1!$B$2:$B$5</c:f>
              <c:numCache>
                <c:formatCode>General</c:formatCode>
                <c:ptCount val="4"/>
                <c:pt idx="0">
                  <c:v>70</c:v>
                </c:pt>
                <c:pt idx="1">
                  <c:v>20</c:v>
                </c:pt>
                <c:pt idx="2">
                  <c:v>10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89026375082658"/>
          <c:y val="0.363200755749645"/>
          <c:w val="0.50656447848472597"/>
          <c:h val="0.63679924425035495"/>
        </c:manualLayout>
      </c:layout>
      <c:overlay val="0"/>
    </c:legend>
    <c:plotVisOnly val="1"/>
    <c:dispBlanksAs val="gap"/>
    <c:showDLblsOverMax val="0"/>
  </c:chart>
  <c:txPr>
    <a:bodyPr/>
    <a:lstStyle/>
    <a:p>
      <a:pPr>
        <a:defRPr sz="1800"/>
      </a:pPr>
      <a:endParaRPr lang="sv-SE"/>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7E8326-81CA-431F-B727-63610FEF5828}" type="doc">
      <dgm:prSet loTypeId="urn:microsoft.com/office/officeart/2005/8/layout/venn1" loCatId="relationship" qsTypeId="urn:microsoft.com/office/officeart/2005/8/quickstyle/simple1" qsCatId="simple" csTypeId="urn:microsoft.com/office/officeart/2005/8/colors/accent1_5" csCatId="accent1" phldr="1"/>
      <dgm:spPr/>
      <dgm:t>
        <a:bodyPr/>
        <a:lstStyle/>
        <a:p>
          <a:endParaRPr lang="sv-SE"/>
        </a:p>
      </dgm:t>
    </dgm:pt>
    <dgm:pt modelId="{6A5D893C-DD48-4A1C-B0FD-BA46731C3E50}">
      <dgm:prSet/>
      <dgm:spPr/>
      <dgm:t>
        <a:bodyPr/>
        <a:lstStyle/>
        <a:p>
          <a:pPr rtl="0"/>
          <a:r>
            <a:rPr lang="ro-RO" dirty="0" smtClean="0"/>
            <a:t>Vestigii arheologice</a:t>
          </a:r>
          <a:endParaRPr lang="sv-SE" dirty="0"/>
        </a:p>
      </dgm:t>
    </dgm:pt>
    <dgm:pt modelId="{7C199B1C-2465-491D-BE30-A9E2DE103D3A}" type="parTrans" cxnId="{8F8CA38C-BDA6-45BA-BEA3-6643ACBE956B}">
      <dgm:prSet/>
      <dgm:spPr/>
      <dgm:t>
        <a:bodyPr/>
        <a:lstStyle/>
        <a:p>
          <a:endParaRPr lang="sv-SE"/>
        </a:p>
      </dgm:t>
    </dgm:pt>
    <dgm:pt modelId="{4B0C480F-191C-4383-B104-39B1DFF665D2}" type="sibTrans" cxnId="{8F8CA38C-BDA6-45BA-BEA3-6643ACBE956B}">
      <dgm:prSet/>
      <dgm:spPr/>
      <dgm:t>
        <a:bodyPr/>
        <a:lstStyle/>
        <a:p>
          <a:endParaRPr lang="sv-SE"/>
        </a:p>
      </dgm:t>
    </dgm:pt>
    <dgm:pt modelId="{FA585F57-7022-48D3-A4A8-BAB095539756}">
      <dgm:prSet/>
      <dgm:spPr/>
      <dgm:t>
        <a:bodyPr/>
        <a:lstStyle/>
        <a:p>
          <a:pPr rtl="0"/>
          <a:r>
            <a:rPr lang="ro-RO" dirty="0" smtClean="0"/>
            <a:t>Peisaj cultural</a:t>
          </a:r>
          <a:endParaRPr lang="sv-SE" dirty="0"/>
        </a:p>
      </dgm:t>
    </dgm:pt>
    <dgm:pt modelId="{661D3920-78DD-42CB-BC51-9C74E93D0F83}" type="parTrans" cxnId="{5CCF24DC-6537-46B7-82B9-5A58B3EDB803}">
      <dgm:prSet/>
      <dgm:spPr/>
      <dgm:t>
        <a:bodyPr/>
        <a:lstStyle/>
        <a:p>
          <a:endParaRPr lang="sv-SE"/>
        </a:p>
      </dgm:t>
    </dgm:pt>
    <dgm:pt modelId="{82125CC0-B69D-429A-B95E-C3A11B6A4333}" type="sibTrans" cxnId="{5CCF24DC-6537-46B7-82B9-5A58B3EDB803}">
      <dgm:prSet/>
      <dgm:spPr/>
      <dgm:t>
        <a:bodyPr/>
        <a:lstStyle/>
        <a:p>
          <a:endParaRPr lang="sv-SE"/>
        </a:p>
      </dgm:t>
    </dgm:pt>
    <dgm:pt modelId="{2A232583-5A0F-43CF-9C38-20CF71248521}">
      <dgm:prSet/>
      <dgm:spPr/>
      <dgm:t>
        <a:bodyPr/>
        <a:lstStyle/>
        <a:p>
          <a:pPr algn="r" rtl="0"/>
          <a:r>
            <a:rPr lang="ro-RO" dirty="0" smtClean="0"/>
            <a:t>Construcții</a:t>
          </a:r>
          <a:endParaRPr lang="sv-SE" dirty="0"/>
        </a:p>
      </dgm:t>
    </dgm:pt>
    <dgm:pt modelId="{E8ACF54B-E099-412E-AC80-2FAD8072B683}" type="parTrans" cxnId="{A60FAD61-4869-4464-9C47-9965135C8437}">
      <dgm:prSet/>
      <dgm:spPr/>
      <dgm:t>
        <a:bodyPr/>
        <a:lstStyle/>
        <a:p>
          <a:endParaRPr lang="sv-SE"/>
        </a:p>
      </dgm:t>
    </dgm:pt>
    <dgm:pt modelId="{E400719F-49A7-42C6-B6E0-1C0921CEC767}" type="sibTrans" cxnId="{A60FAD61-4869-4464-9C47-9965135C8437}">
      <dgm:prSet/>
      <dgm:spPr/>
      <dgm:t>
        <a:bodyPr/>
        <a:lstStyle/>
        <a:p>
          <a:endParaRPr lang="sv-SE"/>
        </a:p>
      </dgm:t>
    </dgm:pt>
    <dgm:pt modelId="{EA0387F0-5CB7-4A83-829C-33BA7F356092}" type="pres">
      <dgm:prSet presAssocID="{F47E8326-81CA-431F-B727-63610FEF5828}" presName="compositeShape" presStyleCnt="0">
        <dgm:presLayoutVars>
          <dgm:chMax val="7"/>
          <dgm:dir/>
          <dgm:resizeHandles val="exact"/>
        </dgm:presLayoutVars>
      </dgm:prSet>
      <dgm:spPr/>
      <dgm:t>
        <a:bodyPr/>
        <a:lstStyle/>
        <a:p>
          <a:endParaRPr lang="sv-SE"/>
        </a:p>
      </dgm:t>
    </dgm:pt>
    <dgm:pt modelId="{523EF0DE-DBD3-4CE4-AE76-696E6F1DBF0A}" type="pres">
      <dgm:prSet presAssocID="{6A5D893C-DD48-4A1C-B0FD-BA46731C3E50}" presName="circ1" presStyleLbl="vennNode1" presStyleIdx="0" presStyleCnt="3"/>
      <dgm:spPr/>
      <dgm:t>
        <a:bodyPr/>
        <a:lstStyle/>
        <a:p>
          <a:endParaRPr lang="sv-SE"/>
        </a:p>
      </dgm:t>
    </dgm:pt>
    <dgm:pt modelId="{39ACD27B-7695-4517-8A6A-AA654C25D9CC}" type="pres">
      <dgm:prSet presAssocID="{6A5D893C-DD48-4A1C-B0FD-BA46731C3E50}" presName="circ1Tx" presStyleLbl="revTx" presStyleIdx="0" presStyleCnt="0">
        <dgm:presLayoutVars>
          <dgm:chMax val="0"/>
          <dgm:chPref val="0"/>
          <dgm:bulletEnabled val="1"/>
        </dgm:presLayoutVars>
      </dgm:prSet>
      <dgm:spPr/>
      <dgm:t>
        <a:bodyPr/>
        <a:lstStyle/>
        <a:p>
          <a:endParaRPr lang="sv-SE"/>
        </a:p>
      </dgm:t>
    </dgm:pt>
    <dgm:pt modelId="{063FF276-F42E-4ACD-889E-783FE59381F2}" type="pres">
      <dgm:prSet presAssocID="{FA585F57-7022-48D3-A4A8-BAB095539756}" presName="circ2" presStyleLbl="vennNode1" presStyleIdx="1" presStyleCnt="3"/>
      <dgm:spPr/>
      <dgm:t>
        <a:bodyPr/>
        <a:lstStyle/>
        <a:p>
          <a:endParaRPr lang="sv-SE"/>
        </a:p>
      </dgm:t>
    </dgm:pt>
    <dgm:pt modelId="{3794F6CA-1D08-4892-A689-A1B164C30C95}" type="pres">
      <dgm:prSet presAssocID="{FA585F57-7022-48D3-A4A8-BAB095539756}" presName="circ2Tx" presStyleLbl="revTx" presStyleIdx="0" presStyleCnt="0">
        <dgm:presLayoutVars>
          <dgm:chMax val="0"/>
          <dgm:chPref val="0"/>
          <dgm:bulletEnabled val="1"/>
        </dgm:presLayoutVars>
      </dgm:prSet>
      <dgm:spPr/>
      <dgm:t>
        <a:bodyPr/>
        <a:lstStyle/>
        <a:p>
          <a:endParaRPr lang="sv-SE"/>
        </a:p>
      </dgm:t>
    </dgm:pt>
    <dgm:pt modelId="{0563F15B-3579-44A8-A4D0-7CF29F079CA4}" type="pres">
      <dgm:prSet presAssocID="{2A232583-5A0F-43CF-9C38-20CF71248521}" presName="circ3" presStyleLbl="vennNode1" presStyleIdx="2" presStyleCnt="3"/>
      <dgm:spPr/>
      <dgm:t>
        <a:bodyPr/>
        <a:lstStyle/>
        <a:p>
          <a:endParaRPr lang="sv-SE"/>
        </a:p>
      </dgm:t>
    </dgm:pt>
    <dgm:pt modelId="{E9D77C67-211E-45B4-B379-B43A139C943E}" type="pres">
      <dgm:prSet presAssocID="{2A232583-5A0F-43CF-9C38-20CF71248521}" presName="circ3Tx" presStyleLbl="revTx" presStyleIdx="0" presStyleCnt="0">
        <dgm:presLayoutVars>
          <dgm:chMax val="0"/>
          <dgm:chPref val="0"/>
          <dgm:bulletEnabled val="1"/>
        </dgm:presLayoutVars>
      </dgm:prSet>
      <dgm:spPr/>
      <dgm:t>
        <a:bodyPr/>
        <a:lstStyle/>
        <a:p>
          <a:endParaRPr lang="sv-SE"/>
        </a:p>
      </dgm:t>
    </dgm:pt>
  </dgm:ptLst>
  <dgm:cxnLst>
    <dgm:cxn modelId="{8F8CA38C-BDA6-45BA-BEA3-6643ACBE956B}" srcId="{F47E8326-81CA-431F-B727-63610FEF5828}" destId="{6A5D893C-DD48-4A1C-B0FD-BA46731C3E50}" srcOrd="0" destOrd="0" parTransId="{7C199B1C-2465-491D-BE30-A9E2DE103D3A}" sibTransId="{4B0C480F-191C-4383-B104-39B1DFF665D2}"/>
    <dgm:cxn modelId="{0A97D191-B848-485E-8808-9A08E129BB60}" type="presOf" srcId="{F47E8326-81CA-431F-B727-63610FEF5828}" destId="{EA0387F0-5CB7-4A83-829C-33BA7F356092}" srcOrd="0" destOrd="0" presId="urn:microsoft.com/office/officeart/2005/8/layout/venn1"/>
    <dgm:cxn modelId="{73430EBB-F226-4132-8C48-08D490468484}" type="presOf" srcId="{FA585F57-7022-48D3-A4A8-BAB095539756}" destId="{3794F6CA-1D08-4892-A689-A1B164C30C95}" srcOrd="1" destOrd="0" presId="urn:microsoft.com/office/officeart/2005/8/layout/venn1"/>
    <dgm:cxn modelId="{5CCF24DC-6537-46B7-82B9-5A58B3EDB803}" srcId="{F47E8326-81CA-431F-B727-63610FEF5828}" destId="{FA585F57-7022-48D3-A4A8-BAB095539756}" srcOrd="1" destOrd="0" parTransId="{661D3920-78DD-42CB-BC51-9C74E93D0F83}" sibTransId="{82125CC0-B69D-429A-B95E-C3A11B6A4333}"/>
    <dgm:cxn modelId="{C00C825C-EC5F-4207-B735-4869D41E3D0A}" type="presOf" srcId="{FA585F57-7022-48D3-A4A8-BAB095539756}" destId="{063FF276-F42E-4ACD-889E-783FE59381F2}" srcOrd="0" destOrd="0" presId="urn:microsoft.com/office/officeart/2005/8/layout/venn1"/>
    <dgm:cxn modelId="{69CE2B91-AAF1-49A8-A9A7-8F009BC55E66}" type="presOf" srcId="{2A232583-5A0F-43CF-9C38-20CF71248521}" destId="{E9D77C67-211E-45B4-B379-B43A139C943E}" srcOrd="1" destOrd="0" presId="urn:microsoft.com/office/officeart/2005/8/layout/venn1"/>
    <dgm:cxn modelId="{09AD0626-17A1-4416-BE58-A9942416FD52}" type="presOf" srcId="{6A5D893C-DD48-4A1C-B0FD-BA46731C3E50}" destId="{39ACD27B-7695-4517-8A6A-AA654C25D9CC}" srcOrd="1" destOrd="0" presId="urn:microsoft.com/office/officeart/2005/8/layout/venn1"/>
    <dgm:cxn modelId="{1441320E-605D-46DF-9C58-F7D286BB9555}" type="presOf" srcId="{6A5D893C-DD48-4A1C-B0FD-BA46731C3E50}" destId="{523EF0DE-DBD3-4CE4-AE76-696E6F1DBF0A}" srcOrd="0" destOrd="0" presId="urn:microsoft.com/office/officeart/2005/8/layout/venn1"/>
    <dgm:cxn modelId="{A60FAD61-4869-4464-9C47-9965135C8437}" srcId="{F47E8326-81CA-431F-B727-63610FEF5828}" destId="{2A232583-5A0F-43CF-9C38-20CF71248521}" srcOrd="2" destOrd="0" parTransId="{E8ACF54B-E099-412E-AC80-2FAD8072B683}" sibTransId="{E400719F-49A7-42C6-B6E0-1C0921CEC767}"/>
    <dgm:cxn modelId="{3E3368ED-EBCB-418E-A70B-41701DA983EF}" type="presOf" srcId="{2A232583-5A0F-43CF-9C38-20CF71248521}" destId="{0563F15B-3579-44A8-A4D0-7CF29F079CA4}" srcOrd="0" destOrd="0" presId="urn:microsoft.com/office/officeart/2005/8/layout/venn1"/>
    <dgm:cxn modelId="{212E5AF9-7731-469B-A8F0-C13D30A3C190}" type="presParOf" srcId="{EA0387F0-5CB7-4A83-829C-33BA7F356092}" destId="{523EF0DE-DBD3-4CE4-AE76-696E6F1DBF0A}" srcOrd="0" destOrd="0" presId="urn:microsoft.com/office/officeart/2005/8/layout/venn1"/>
    <dgm:cxn modelId="{21D989EA-FF97-4DFA-A0D2-B0792554A131}" type="presParOf" srcId="{EA0387F0-5CB7-4A83-829C-33BA7F356092}" destId="{39ACD27B-7695-4517-8A6A-AA654C25D9CC}" srcOrd="1" destOrd="0" presId="urn:microsoft.com/office/officeart/2005/8/layout/venn1"/>
    <dgm:cxn modelId="{EAA634AD-E446-4EFA-B12A-7B06EE60093E}" type="presParOf" srcId="{EA0387F0-5CB7-4A83-829C-33BA7F356092}" destId="{063FF276-F42E-4ACD-889E-783FE59381F2}" srcOrd="2" destOrd="0" presId="urn:microsoft.com/office/officeart/2005/8/layout/venn1"/>
    <dgm:cxn modelId="{D5A7DC7B-C0EC-415D-9E36-91219A1C0157}" type="presParOf" srcId="{EA0387F0-5CB7-4A83-829C-33BA7F356092}" destId="{3794F6CA-1D08-4892-A689-A1B164C30C95}" srcOrd="3" destOrd="0" presId="urn:microsoft.com/office/officeart/2005/8/layout/venn1"/>
    <dgm:cxn modelId="{7ACF832D-7CBF-45C4-8284-C968A50A5EE0}" type="presParOf" srcId="{EA0387F0-5CB7-4A83-829C-33BA7F356092}" destId="{0563F15B-3579-44A8-A4D0-7CF29F079CA4}" srcOrd="4" destOrd="0" presId="urn:microsoft.com/office/officeart/2005/8/layout/venn1"/>
    <dgm:cxn modelId="{8137ACA4-2E17-4862-8E8B-6E74DBBA7805}" type="presParOf" srcId="{EA0387F0-5CB7-4A83-829C-33BA7F356092}" destId="{E9D77C67-211E-45B4-B379-B43A139C943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7E8326-81CA-431F-B727-63610FEF5828}" type="doc">
      <dgm:prSet loTypeId="urn:microsoft.com/office/officeart/2005/8/layout/venn1" loCatId="relationship" qsTypeId="urn:microsoft.com/office/officeart/2005/8/quickstyle/simple1" qsCatId="simple" csTypeId="urn:microsoft.com/office/officeart/2005/8/colors/accent1_5" csCatId="accent1" phldr="1"/>
      <dgm:spPr/>
      <dgm:t>
        <a:bodyPr/>
        <a:lstStyle/>
        <a:p>
          <a:endParaRPr lang="sv-SE"/>
        </a:p>
      </dgm:t>
    </dgm:pt>
    <dgm:pt modelId="{6A5D893C-DD48-4A1C-B0FD-BA46731C3E50}">
      <dgm:prSet/>
      <dgm:spPr/>
      <dgm:t>
        <a:bodyPr/>
        <a:lstStyle/>
        <a:p>
          <a:pPr rtl="0"/>
          <a:r>
            <a:rPr lang="sv-SE" dirty="0" smtClean="0"/>
            <a:t>Fornminnen</a:t>
          </a:r>
        </a:p>
        <a:p>
          <a:pPr rtl="0"/>
          <a:r>
            <a:rPr lang="sv-SE" dirty="0" smtClean="0"/>
            <a:t>KML 2 kap</a:t>
          </a:r>
          <a:endParaRPr lang="sv-SE" dirty="0"/>
        </a:p>
      </dgm:t>
    </dgm:pt>
    <dgm:pt modelId="{7C199B1C-2465-491D-BE30-A9E2DE103D3A}" type="parTrans" cxnId="{8F8CA38C-BDA6-45BA-BEA3-6643ACBE956B}">
      <dgm:prSet/>
      <dgm:spPr/>
      <dgm:t>
        <a:bodyPr/>
        <a:lstStyle/>
        <a:p>
          <a:endParaRPr lang="sv-SE"/>
        </a:p>
      </dgm:t>
    </dgm:pt>
    <dgm:pt modelId="{4B0C480F-191C-4383-B104-39B1DFF665D2}" type="sibTrans" cxnId="{8F8CA38C-BDA6-45BA-BEA3-6643ACBE956B}">
      <dgm:prSet/>
      <dgm:spPr/>
      <dgm:t>
        <a:bodyPr/>
        <a:lstStyle/>
        <a:p>
          <a:endParaRPr lang="sv-SE"/>
        </a:p>
      </dgm:t>
    </dgm:pt>
    <dgm:pt modelId="{EA0387F0-5CB7-4A83-829C-33BA7F356092}" type="pres">
      <dgm:prSet presAssocID="{F47E8326-81CA-431F-B727-63610FEF5828}" presName="compositeShape" presStyleCnt="0">
        <dgm:presLayoutVars>
          <dgm:chMax val="7"/>
          <dgm:dir/>
          <dgm:resizeHandles val="exact"/>
        </dgm:presLayoutVars>
      </dgm:prSet>
      <dgm:spPr/>
      <dgm:t>
        <a:bodyPr/>
        <a:lstStyle/>
        <a:p>
          <a:endParaRPr lang="sv-SE"/>
        </a:p>
      </dgm:t>
    </dgm:pt>
    <dgm:pt modelId="{EA132B70-8E8F-42F3-BB0C-10AFDB9A5E2B}" type="pres">
      <dgm:prSet presAssocID="{6A5D893C-DD48-4A1C-B0FD-BA46731C3E50}" presName="circ1TxSh" presStyleLbl="vennNode1" presStyleIdx="0" presStyleCnt="1" custScaleX="46688" custScaleY="46688" custLinFactNeighborX="62049" custLinFactNeighborY="-26281"/>
      <dgm:spPr/>
      <dgm:t>
        <a:bodyPr/>
        <a:lstStyle/>
        <a:p>
          <a:endParaRPr lang="sv-SE"/>
        </a:p>
      </dgm:t>
    </dgm:pt>
  </dgm:ptLst>
  <dgm:cxnLst>
    <dgm:cxn modelId="{17A97B48-38D3-4F1F-ADC9-593FFEC9AE7F}" type="presOf" srcId="{F47E8326-81CA-431F-B727-63610FEF5828}" destId="{EA0387F0-5CB7-4A83-829C-33BA7F356092}" srcOrd="0" destOrd="0" presId="urn:microsoft.com/office/officeart/2005/8/layout/venn1"/>
    <dgm:cxn modelId="{474E46C3-108F-4F70-AEBF-A10C79B29431}" type="presOf" srcId="{6A5D893C-DD48-4A1C-B0FD-BA46731C3E50}" destId="{EA132B70-8E8F-42F3-BB0C-10AFDB9A5E2B}" srcOrd="0" destOrd="0" presId="urn:microsoft.com/office/officeart/2005/8/layout/venn1"/>
    <dgm:cxn modelId="{8F8CA38C-BDA6-45BA-BEA3-6643ACBE956B}" srcId="{F47E8326-81CA-431F-B727-63610FEF5828}" destId="{6A5D893C-DD48-4A1C-B0FD-BA46731C3E50}" srcOrd="0" destOrd="0" parTransId="{7C199B1C-2465-491D-BE30-A9E2DE103D3A}" sibTransId="{4B0C480F-191C-4383-B104-39B1DFF665D2}"/>
    <dgm:cxn modelId="{1E7D51E1-A27D-498D-A04C-412ECA9D48A6}" type="presParOf" srcId="{EA0387F0-5CB7-4A83-829C-33BA7F356092}" destId="{EA132B70-8E8F-42F3-BB0C-10AFDB9A5E2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7E8326-81CA-431F-B727-63610FEF5828}" type="doc">
      <dgm:prSet loTypeId="urn:microsoft.com/office/officeart/2005/8/layout/venn1" loCatId="relationship" qsTypeId="urn:microsoft.com/office/officeart/2005/8/quickstyle/simple1" qsCatId="simple" csTypeId="urn:microsoft.com/office/officeart/2005/8/colors/accent1_5" csCatId="accent1" phldr="1"/>
      <dgm:spPr/>
      <dgm:t>
        <a:bodyPr/>
        <a:lstStyle/>
        <a:p>
          <a:endParaRPr lang="sv-SE"/>
        </a:p>
      </dgm:t>
    </dgm:pt>
    <dgm:pt modelId="{6A5D893C-DD48-4A1C-B0FD-BA46731C3E50}">
      <dgm:prSet custT="1"/>
      <dgm:spPr/>
      <dgm:t>
        <a:bodyPr/>
        <a:lstStyle/>
        <a:p>
          <a:pPr rtl="0"/>
          <a:r>
            <a:rPr lang="sv-SE" sz="2000" dirty="0" smtClean="0"/>
            <a:t>KML/PBL</a:t>
          </a:r>
        </a:p>
      </dgm:t>
    </dgm:pt>
    <dgm:pt modelId="{7C199B1C-2465-491D-BE30-A9E2DE103D3A}" type="parTrans" cxnId="{8F8CA38C-BDA6-45BA-BEA3-6643ACBE956B}">
      <dgm:prSet/>
      <dgm:spPr/>
      <dgm:t>
        <a:bodyPr/>
        <a:lstStyle/>
        <a:p>
          <a:endParaRPr lang="sv-SE"/>
        </a:p>
      </dgm:t>
    </dgm:pt>
    <dgm:pt modelId="{4B0C480F-191C-4383-B104-39B1DFF665D2}" type="sibTrans" cxnId="{8F8CA38C-BDA6-45BA-BEA3-6643ACBE956B}">
      <dgm:prSet/>
      <dgm:spPr/>
      <dgm:t>
        <a:bodyPr/>
        <a:lstStyle/>
        <a:p>
          <a:endParaRPr lang="sv-SE"/>
        </a:p>
      </dgm:t>
    </dgm:pt>
    <dgm:pt modelId="{EA0387F0-5CB7-4A83-829C-33BA7F356092}" type="pres">
      <dgm:prSet presAssocID="{F47E8326-81CA-431F-B727-63610FEF5828}" presName="compositeShape" presStyleCnt="0">
        <dgm:presLayoutVars>
          <dgm:chMax val="7"/>
          <dgm:dir/>
          <dgm:resizeHandles val="exact"/>
        </dgm:presLayoutVars>
      </dgm:prSet>
      <dgm:spPr/>
      <dgm:t>
        <a:bodyPr/>
        <a:lstStyle/>
        <a:p>
          <a:endParaRPr lang="sv-SE"/>
        </a:p>
      </dgm:t>
    </dgm:pt>
    <dgm:pt modelId="{EA132B70-8E8F-42F3-BB0C-10AFDB9A5E2B}" type="pres">
      <dgm:prSet presAssocID="{6A5D893C-DD48-4A1C-B0FD-BA46731C3E50}" presName="circ1TxSh" presStyleLbl="vennNode1" presStyleIdx="0" presStyleCnt="1" custScaleX="46688" custScaleY="46688" custLinFactNeighborX="62049" custLinFactNeighborY="-26281"/>
      <dgm:spPr/>
      <dgm:t>
        <a:bodyPr/>
        <a:lstStyle/>
        <a:p>
          <a:endParaRPr lang="sv-SE"/>
        </a:p>
      </dgm:t>
    </dgm:pt>
  </dgm:ptLst>
  <dgm:cxnLst>
    <dgm:cxn modelId="{13F49D0D-9AD6-4587-9EE5-39C87CE78733}" type="presOf" srcId="{6A5D893C-DD48-4A1C-B0FD-BA46731C3E50}" destId="{EA132B70-8E8F-42F3-BB0C-10AFDB9A5E2B}" srcOrd="0" destOrd="0" presId="urn:microsoft.com/office/officeart/2005/8/layout/venn1"/>
    <dgm:cxn modelId="{AC64E460-2C0A-4DDC-8002-65644DE5418C}" type="presOf" srcId="{F47E8326-81CA-431F-B727-63610FEF5828}" destId="{EA0387F0-5CB7-4A83-829C-33BA7F356092}" srcOrd="0" destOrd="0" presId="urn:microsoft.com/office/officeart/2005/8/layout/venn1"/>
    <dgm:cxn modelId="{8F8CA38C-BDA6-45BA-BEA3-6643ACBE956B}" srcId="{F47E8326-81CA-431F-B727-63610FEF5828}" destId="{6A5D893C-DD48-4A1C-B0FD-BA46731C3E50}" srcOrd="0" destOrd="0" parTransId="{7C199B1C-2465-491D-BE30-A9E2DE103D3A}" sibTransId="{4B0C480F-191C-4383-B104-39B1DFF665D2}"/>
    <dgm:cxn modelId="{9F54AC75-6CB8-411E-ACB2-A417635E9305}" type="presParOf" srcId="{EA0387F0-5CB7-4A83-829C-33BA7F356092}" destId="{EA132B70-8E8F-42F3-BB0C-10AFDB9A5E2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7E8326-81CA-431F-B727-63610FEF5828}" type="doc">
      <dgm:prSet loTypeId="urn:microsoft.com/office/officeart/2005/8/layout/venn1" loCatId="relationship" qsTypeId="urn:microsoft.com/office/officeart/2005/8/quickstyle/simple1" qsCatId="simple" csTypeId="urn:microsoft.com/office/officeart/2005/8/colors/accent1_5" csCatId="accent1" phldr="1"/>
      <dgm:spPr/>
      <dgm:t>
        <a:bodyPr/>
        <a:lstStyle/>
        <a:p>
          <a:endParaRPr lang="sv-SE"/>
        </a:p>
      </dgm:t>
    </dgm:pt>
    <dgm:pt modelId="{6A5D893C-DD48-4A1C-B0FD-BA46731C3E50}">
      <dgm:prSet custT="1"/>
      <dgm:spPr/>
      <dgm:t>
        <a:bodyPr/>
        <a:lstStyle/>
        <a:p>
          <a:pPr rtl="0"/>
          <a:r>
            <a:rPr lang="sv-SE" sz="1800" dirty="0" smtClean="0"/>
            <a:t>MB</a:t>
          </a:r>
        </a:p>
        <a:p>
          <a:pPr rtl="0"/>
          <a:r>
            <a:rPr lang="sv-SE" sz="1800" dirty="0" smtClean="0"/>
            <a:t>Kulturreservat</a:t>
          </a:r>
        </a:p>
      </dgm:t>
    </dgm:pt>
    <dgm:pt modelId="{7C199B1C-2465-491D-BE30-A9E2DE103D3A}" type="parTrans" cxnId="{8F8CA38C-BDA6-45BA-BEA3-6643ACBE956B}">
      <dgm:prSet/>
      <dgm:spPr/>
      <dgm:t>
        <a:bodyPr/>
        <a:lstStyle/>
        <a:p>
          <a:endParaRPr lang="sv-SE"/>
        </a:p>
      </dgm:t>
    </dgm:pt>
    <dgm:pt modelId="{4B0C480F-191C-4383-B104-39B1DFF665D2}" type="sibTrans" cxnId="{8F8CA38C-BDA6-45BA-BEA3-6643ACBE956B}">
      <dgm:prSet/>
      <dgm:spPr/>
      <dgm:t>
        <a:bodyPr/>
        <a:lstStyle/>
        <a:p>
          <a:endParaRPr lang="sv-SE"/>
        </a:p>
      </dgm:t>
    </dgm:pt>
    <dgm:pt modelId="{EA0387F0-5CB7-4A83-829C-33BA7F356092}" type="pres">
      <dgm:prSet presAssocID="{F47E8326-81CA-431F-B727-63610FEF5828}" presName="compositeShape" presStyleCnt="0">
        <dgm:presLayoutVars>
          <dgm:chMax val="7"/>
          <dgm:dir/>
          <dgm:resizeHandles val="exact"/>
        </dgm:presLayoutVars>
      </dgm:prSet>
      <dgm:spPr/>
      <dgm:t>
        <a:bodyPr/>
        <a:lstStyle/>
        <a:p>
          <a:endParaRPr lang="sv-SE"/>
        </a:p>
      </dgm:t>
    </dgm:pt>
    <dgm:pt modelId="{EA132B70-8E8F-42F3-BB0C-10AFDB9A5E2B}" type="pres">
      <dgm:prSet presAssocID="{6A5D893C-DD48-4A1C-B0FD-BA46731C3E50}" presName="circ1TxSh" presStyleLbl="vennNode1" presStyleIdx="0" presStyleCnt="1" custScaleX="49321" custScaleY="48068" custLinFactNeighborX="60844" custLinFactNeighborY="-29148"/>
      <dgm:spPr/>
      <dgm:t>
        <a:bodyPr/>
        <a:lstStyle/>
        <a:p>
          <a:endParaRPr lang="sv-SE"/>
        </a:p>
      </dgm:t>
    </dgm:pt>
  </dgm:ptLst>
  <dgm:cxnLst>
    <dgm:cxn modelId="{9184ECF5-C0A0-4A99-BA5E-15CFF5A87BB7}" type="presOf" srcId="{F47E8326-81CA-431F-B727-63610FEF5828}" destId="{EA0387F0-5CB7-4A83-829C-33BA7F356092}" srcOrd="0" destOrd="0" presId="urn:microsoft.com/office/officeart/2005/8/layout/venn1"/>
    <dgm:cxn modelId="{8F8CA38C-BDA6-45BA-BEA3-6643ACBE956B}" srcId="{F47E8326-81CA-431F-B727-63610FEF5828}" destId="{6A5D893C-DD48-4A1C-B0FD-BA46731C3E50}" srcOrd="0" destOrd="0" parTransId="{7C199B1C-2465-491D-BE30-A9E2DE103D3A}" sibTransId="{4B0C480F-191C-4383-B104-39B1DFF665D2}"/>
    <dgm:cxn modelId="{82597A38-5A9A-493B-90CA-3D9B817996F1}" type="presOf" srcId="{6A5D893C-DD48-4A1C-B0FD-BA46731C3E50}" destId="{EA132B70-8E8F-42F3-BB0C-10AFDB9A5E2B}" srcOrd="0" destOrd="0" presId="urn:microsoft.com/office/officeart/2005/8/layout/venn1"/>
    <dgm:cxn modelId="{CB57249D-3338-4779-ADF8-6C0E53A70956}" type="presParOf" srcId="{EA0387F0-5CB7-4A83-829C-33BA7F356092}" destId="{EA132B70-8E8F-42F3-BB0C-10AFDB9A5E2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7E8326-81CA-431F-B727-63610FEF5828}" type="doc">
      <dgm:prSet loTypeId="urn:microsoft.com/office/officeart/2005/8/layout/venn1" loCatId="relationship" qsTypeId="urn:microsoft.com/office/officeart/2005/8/quickstyle/simple1" qsCatId="simple" csTypeId="urn:microsoft.com/office/officeart/2005/8/colors/accent1_5" csCatId="accent1" phldr="1"/>
      <dgm:spPr/>
      <dgm:t>
        <a:bodyPr/>
        <a:lstStyle/>
        <a:p>
          <a:endParaRPr lang="sv-SE"/>
        </a:p>
      </dgm:t>
    </dgm:pt>
    <dgm:pt modelId="{6A5D893C-DD48-4A1C-B0FD-BA46731C3E50}">
      <dgm:prSet custT="1"/>
      <dgm:spPr/>
      <dgm:t>
        <a:bodyPr/>
        <a:lstStyle/>
        <a:p>
          <a:pPr rtl="0"/>
          <a:r>
            <a:rPr lang="sv-SE" sz="1800" dirty="0" smtClean="0"/>
            <a:t>PBL</a:t>
          </a:r>
        </a:p>
        <a:p>
          <a:pPr rtl="0"/>
          <a:r>
            <a:rPr lang="sv-SE" sz="1800" dirty="0" err="1" smtClean="0"/>
            <a:t>Zone</a:t>
          </a:r>
          <a:r>
            <a:rPr lang="sv-SE" sz="1800" dirty="0" smtClean="0"/>
            <a:t> </a:t>
          </a:r>
          <a:r>
            <a:rPr lang="sv-SE" sz="1800" dirty="0" err="1" smtClean="0"/>
            <a:t>construite</a:t>
          </a:r>
          <a:r>
            <a:rPr lang="sv-SE" sz="1800" dirty="0" smtClean="0"/>
            <a:t> </a:t>
          </a:r>
          <a:r>
            <a:rPr lang="ro-RO" sz="1800" dirty="0" smtClean="0"/>
            <a:t>și spații publice</a:t>
          </a:r>
          <a:endParaRPr lang="sv-SE" sz="1800" dirty="0" smtClean="0"/>
        </a:p>
      </dgm:t>
    </dgm:pt>
    <dgm:pt modelId="{7C199B1C-2465-491D-BE30-A9E2DE103D3A}" type="parTrans" cxnId="{8F8CA38C-BDA6-45BA-BEA3-6643ACBE956B}">
      <dgm:prSet/>
      <dgm:spPr/>
      <dgm:t>
        <a:bodyPr/>
        <a:lstStyle/>
        <a:p>
          <a:endParaRPr lang="sv-SE"/>
        </a:p>
      </dgm:t>
    </dgm:pt>
    <dgm:pt modelId="{4B0C480F-191C-4383-B104-39B1DFF665D2}" type="sibTrans" cxnId="{8F8CA38C-BDA6-45BA-BEA3-6643ACBE956B}">
      <dgm:prSet/>
      <dgm:spPr/>
      <dgm:t>
        <a:bodyPr/>
        <a:lstStyle/>
        <a:p>
          <a:endParaRPr lang="sv-SE"/>
        </a:p>
      </dgm:t>
    </dgm:pt>
    <dgm:pt modelId="{EA0387F0-5CB7-4A83-829C-33BA7F356092}" type="pres">
      <dgm:prSet presAssocID="{F47E8326-81CA-431F-B727-63610FEF5828}" presName="compositeShape" presStyleCnt="0">
        <dgm:presLayoutVars>
          <dgm:chMax val="7"/>
          <dgm:dir/>
          <dgm:resizeHandles val="exact"/>
        </dgm:presLayoutVars>
      </dgm:prSet>
      <dgm:spPr/>
      <dgm:t>
        <a:bodyPr/>
        <a:lstStyle/>
        <a:p>
          <a:endParaRPr lang="sv-SE"/>
        </a:p>
      </dgm:t>
    </dgm:pt>
    <dgm:pt modelId="{EA132B70-8E8F-42F3-BB0C-10AFDB9A5E2B}" type="pres">
      <dgm:prSet presAssocID="{6A5D893C-DD48-4A1C-B0FD-BA46731C3E50}" presName="circ1TxSh" presStyleLbl="vennNode1" presStyleIdx="0" presStyleCnt="1" custScaleX="46688" custScaleY="46688" custLinFactNeighborX="62049" custLinFactNeighborY="-26281"/>
      <dgm:spPr/>
      <dgm:t>
        <a:bodyPr/>
        <a:lstStyle/>
        <a:p>
          <a:endParaRPr lang="sv-SE"/>
        </a:p>
      </dgm:t>
    </dgm:pt>
  </dgm:ptLst>
  <dgm:cxnLst>
    <dgm:cxn modelId="{1F7E327E-7E31-46F6-9627-4C8FA339DB92}" type="presOf" srcId="{F47E8326-81CA-431F-B727-63610FEF5828}" destId="{EA0387F0-5CB7-4A83-829C-33BA7F356092}" srcOrd="0" destOrd="0" presId="urn:microsoft.com/office/officeart/2005/8/layout/venn1"/>
    <dgm:cxn modelId="{8F8CA38C-BDA6-45BA-BEA3-6643ACBE956B}" srcId="{F47E8326-81CA-431F-B727-63610FEF5828}" destId="{6A5D893C-DD48-4A1C-B0FD-BA46731C3E50}" srcOrd="0" destOrd="0" parTransId="{7C199B1C-2465-491D-BE30-A9E2DE103D3A}" sibTransId="{4B0C480F-191C-4383-B104-39B1DFF665D2}"/>
    <dgm:cxn modelId="{07655C40-ACAA-424D-B5D7-030C884E8684}" type="presOf" srcId="{6A5D893C-DD48-4A1C-B0FD-BA46731C3E50}" destId="{EA132B70-8E8F-42F3-BB0C-10AFDB9A5E2B}" srcOrd="0" destOrd="0" presId="urn:microsoft.com/office/officeart/2005/8/layout/venn1"/>
    <dgm:cxn modelId="{45B620B4-EDA9-4A4F-9494-17CC2154DB13}" type="presParOf" srcId="{EA0387F0-5CB7-4A83-829C-33BA7F356092}" destId="{EA132B70-8E8F-42F3-BB0C-10AFDB9A5E2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B33BC-0681-4ACA-8324-ACC870C2D0A8}" type="datetimeFigureOut">
              <a:rPr lang="sv-SE" smtClean="0"/>
              <a:t>2018-04-19</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7ADD4-09C8-4D84-BC75-6F380C7B942A}" type="slidenum">
              <a:rPr lang="sv-SE" smtClean="0"/>
              <a:t>‹#›</a:t>
            </a:fld>
            <a:endParaRPr lang="sv-SE"/>
          </a:p>
        </p:txBody>
      </p:sp>
    </p:spTree>
    <p:extLst>
      <p:ext uri="{BB962C8B-B14F-4D97-AF65-F5344CB8AC3E}">
        <p14:creationId xmlns:p14="http://schemas.microsoft.com/office/powerpoint/2010/main" val="370741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 Där ideér blir verklighe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93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0775"/>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2018-04-19</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2" name="Platshållare för innehåll 2"/>
          <p:cNvSpPr>
            <a:spLocks noGrp="1"/>
          </p:cNvSpPr>
          <p:nvPr>
            <p:ph idx="1"/>
          </p:nvPr>
        </p:nvSpPr>
        <p:spPr>
          <a:xfrm>
            <a:off x="684212"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3" name="Platshållare för innehåll 2"/>
          <p:cNvSpPr>
            <a:spLocks noGrp="1"/>
          </p:cNvSpPr>
          <p:nvPr>
            <p:ph idx="16"/>
          </p:nvPr>
        </p:nvSpPr>
        <p:spPr>
          <a:xfrm>
            <a:off x="4671736"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416072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ämförels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latshållare för text 2"/>
          <p:cNvSpPr>
            <a:spLocks noGrp="1"/>
          </p:cNvSpPr>
          <p:nvPr>
            <p:ph type="body" idx="1"/>
          </p:nvPr>
        </p:nvSpPr>
        <p:spPr>
          <a:xfrm>
            <a:off x="673840" y="1535113"/>
            <a:ext cx="3726848" cy="639762"/>
          </a:xfrm>
          <a:prstGeom prst="rect">
            <a:avLst/>
          </a:prstGeom>
        </p:spPr>
        <p:txBody>
          <a:bodyPr lIns="0" t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Platshållare för text 4"/>
          <p:cNvSpPr>
            <a:spLocks noGrp="1"/>
          </p:cNvSpPr>
          <p:nvPr>
            <p:ph type="body" sz="quarter" idx="3"/>
          </p:nvPr>
        </p:nvSpPr>
        <p:spPr>
          <a:xfrm>
            <a:off x="4671736" y="1535113"/>
            <a:ext cx="3716476" cy="639762"/>
          </a:xfrm>
          <a:prstGeom prst="rect">
            <a:avLst/>
          </a:prstGeom>
        </p:spPr>
        <p:txBody>
          <a:bodyPr l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1" name="Platshållare för datum 10"/>
          <p:cNvSpPr>
            <a:spLocks noGrp="1"/>
          </p:cNvSpPr>
          <p:nvPr>
            <p:ph type="dt" sz="half" idx="10"/>
          </p:nvPr>
        </p:nvSpPr>
        <p:spPr/>
        <p:txBody>
          <a:bodyPr/>
          <a:lstStyle/>
          <a:p>
            <a:pPr>
              <a:defRPr/>
            </a:pPr>
            <a:fld id="{A424F550-763F-FF4A-AA9F-CFBBE384FF5D}" type="datetime1">
              <a:rPr lang="sv-SE" smtClean="0"/>
              <a:pPr>
                <a:defRPr/>
              </a:pPr>
              <a:t>2018-04-19</a:t>
            </a:fld>
            <a:endParaRPr lang="sv-SE" dirty="0"/>
          </a:p>
        </p:txBody>
      </p:sp>
      <p:sp>
        <p:nvSpPr>
          <p:cNvPr id="12" name="Platshållare för sidfot 11"/>
          <p:cNvSpPr>
            <a:spLocks noGrp="1"/>
          </p:cNvSpPr>
          <p:nvPr>
            <p:ph type="ftr" sz="quarter" idx="11"/>
          </p:nvPr>
        </p:nvSpPr>
        <p:spPr/>
        <p:txBody>
          <a:bodyPr/>
          <a:lstStyle/>
          <a:p>
            <a:pPr>
              <a:defRPr/>
            </a:pPr>
            <a:r>
              <a:rPr lang="sv-SE" smtClean="0"/>
              <a:t>Sidfot</a:t>
            </a:r>
            <a:endParaRPr lang="sv-SE" dirty="0"/>
          </a:p>
        </p:txBody>
      </p:sp>
      <p:sp>
        <p:nvSpPr>
          <p:cNvPr id="13" name="Platshållare för bildnummer 12"/>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7"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4" name="Platshållare för innehåll 2"/>
          <p:cNvSpPr>
            <a:spLocks noGrp="1"/>
          </p:cNvSpPr>
          <p:nvPr>
            <p:ph idx="16"/>
          </p:nvPr>
        </p:nvSpPr>
        <p:spPr>
          <a:xfrm>
            <a:off x="684212" y="2177927"/>
            <a:ext cx="3716476" cy="3948236"/>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5" name="Platshållare för innehåll 2"/>
          <p:cNvSpPr>
            <a:spLocks noGrp="1"/>
          </p:cNvSpPr>
          <p:nvPr>
            <p:ph idx="17"/>
          </p:nvPr>
        </p:nvSpPr>
        <p:spPr>
          <a:xfrm>
            <a:off x="4671736" y="2195512"/>
            <a:ext cx="3716476" cy="3930651"/>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1778714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Platshållare för datum 6"/>
          <p:cNvSpPr>
            <a:spLocks noGrp="1"/>
          </p:cNvSpPr>
          <p:nvPr>
            <p:ph type="dt" sz="half" idx="10"/>
          </p:nvPr>
        </p:nvSpPr>
        <p:spPr/>
        <p:txBody>
          <a:bodyPr/>
          <a:lstStyle/>
          <a:p>
            <a:pPr>
              <a:defRPr/>
            </a:pPr>
            <a:fld id="{A424F550-763F-FF4A-AA9F-CFBBE384FF5D}" type="datetime1">
              <a:rPr lang="sv-SE" smtClean="0"/>
              <a:pPr>
                <a:defRPr/>
              </a:pPr>
              <a:t>2018-04-19</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0"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Tree>
    <p:extLst>
      <p:ext uri="{BB962C8B-B14F-4D97-AF65-F5344CB8AC3E}">
        <p14:creationId xmlns:p14="http://schemas.microsoft.com/office/powerpoint/2010/main" val="91843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849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datum 5"/>
          <p:cNvSpPr>
            <a:spLocks noGrp="1"/>
          </p:cNvSpPr>
          <p:nvPr>
            <p:ph type="dt" sz="half" idx="10"/>
          </p:nvPr>
        </p:nvSpPr>
        <p:spPr/>
        <p:txBody>
          <a:bodyPr/>
          <a:lstStyle/>
          <a:p>
            <a:pPr>
              <a:defRPr/>
            </a:pPr>
            <a:fld id="{A424F550-763F-FF4A-AA9F-CFBBE384FF5D}" type="datetime1">
              <a:rPr lang="sv-SE" smtClean="0"/>
              <a:pPr>
                <a:defRPr/>
              </a:pPr>
              <a:t>2018-04-19</a:t>
            </a:fld>
            <a:endParaRPr lang="sv-SE" dirty="0"/>
          </a:p>
        </p:txBody>
      </p:sp>
      <p:sp>
        <p:nvSpPr>
          <p:cNvPr id="7" name="Platshållare för sidfot 6"/>
          <p:cNvSpPr>
            <a:spLocks noGrp="1"/>
          </p:cNvSpPr>
          <p:nvPr>
            <p:ph type="ftr" sz="quarter" idx="11"/>
          </p:nvPr>
        </p:nvSpPr>
        <p:spPr/>
        <p:txBody>
          <a:bodyPr/>
          <a:lstStyle/>
          <a:p>
            <a:pPr>
              <a:defRPr/>
            </a:pPr>
            <a:r>
              <a:rPr lang="sv-SE" smtClean="0"/>
              <a:t>Sidfot</a:t>
            </a:r>
            <a:endParaRPr lang="sv-SE" dirty="0"/>
          </a:p>
        </p:txBody>
      </p:sp>
      <p:sp>
        <p:nvSpPr>
          <p:cNvPr id="8" name="Platshållare för bildnummer 7"/>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2469453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bildtex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720725" y="273050"/>
            <a:ext cx="2744788" cy="1162050"/>
          </a:xfrm>
          <a:prstGeom prst="rect">
            <a:avLst/>
          </a:prstGeom>
        </p:spPr>
        <p:txBody>
          <a:bodyPr lIns="0" tIns="0" bIns="0" anchor="b"/>
          <a:lstStyle>
            <a:lvl1pPr algn="l">
              <a:defRPr sz="2000" b="1">
                <a:latin typeface="Arial"/>
                <a:cs typeface="Arial"/>
              </a:defRPr>
            </a:lvl1pPr>
          </a:lstStyle>
          <a:p>
            <a:r>
              <a:rPr lang="sv-SE" smtClean="0"/>
              <a:t>Klicka här för att ändra format</a:t>
            </a:r>
            <a:endParaRPr lang="sv-SE" dirty="0"/>
          </a:p>
        </p:txBody>
      </p:sp>
      <p:sp>
        <p:nvSpPr>
          <p:cNvPr id="4" name="Platshållare för text 3"/>
          <p:cNvSpPr>
            <a:spLocks noGrp="1"/>
          </p:cNvSpPr>
          <p:nvPr>
            <p:ph type="body" sz="half" idx="2"/>
          </p:nvPr>
        </p:nvSpPr>
        <p:spPr>
          <a:xfrm>
            <a:off x="720725" y="1435100"/>
            <a:ext cx="2744788" cy="4691063"/>
          </a:xfrm>
          <a:prstGeom prst="rect">
            <a:avLst/>
          </a:prstGeom>
        </p:spPr>
        <p:txBody>
          <a:bodyPr lIns="0" t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2018-04-19</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2" name="Platshållare för innehåll 2"/>
          <p:cNvSpPr>
            <a:spLocks noGrp="1"/>
          </p:cNvSpPr>
          <p:nvPr>
            <p:ph idx="1"/>
          </p:nvPr>
        </p:nvSpPr>
        <p:spPr>
          <a:xfrm>
            <a:off x="3825511" y="273051"/>
            <a:ext cx="4597764" cy="585311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193811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792288" y="4800600"/>
            <a:ext cx="5486400" cy="566738"/>
          </a:xfrm>
          <a:prstGeom prst="rect">
            <a:avLst/>
          </a:prstGeom>
        </p:spPr>
        <p:txBody>
          <a:bodyPr lIns="0" tIns="0" rIns="0" bIns="0" anchor="b"/>
          <a:lstStyle>
            <a:lvl1pPr algn="l">
              <a:defRPr sz="2000" b="1">
                <a:latin typeface="Arial"/>
                <a:cs typeface="Arial"/>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lIns="0" tIns="0" rIns="0" bIns="0"/>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lIns="0" tIns="0" r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2018-04-19</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23494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7125"/>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39788"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684212" y="1600200"/>
            <a:ext cx="7739788"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8" name="Platshållare för datum 7"/>
          <p:cNvSpPr>
            <a:spLocks noGrp="1"/>
          </p:cNvSpPr>
          <p:nvPr>
            <p:ph type="dt" sz="half" idx="10"/>
          </p:nvPr>
        </p:nvSpPr>
        <p:spPr/>
        <p:txBody>
          <a:bodyPr/>
          <a:lstStyle/>
          <a:p>
            <a:pPr>
              <a:defRPr/>
            </a:pPr>
            <a:fld id="{A424F550-763F-FF4A-AA9F-CFBBE384FF5D}" type="datetime1">
              <a:rPr lang="sv-SE" smtClean="0"/>
              <a:pPr>
                <a:defRPr/>
              </a:pPr>
              <a:t>2018-04-19</a:t>
            </a:fld>
            <a:endParaRPr lang="sv-SE" dirty="0"/>
          </a:p>
        </p:txBody>
      </p:sp>
      <p:sp>
        <p:nvSpPr>
          <p:cNvPr id="9" name="Platshållare för sidfot 8"/>
          <p:cNvSpPr>
            <a:spLocks noGrp="1"/>
          </p:cNvSpPr>
          <p:nvPr>
            <p:ph type="ftr" sz="quarter" idx="11"/>
          </p:nvPr>
        </p:nvSpPr>
        <p:spPr/>
        <p:txBody>
          <a:bodyPr/>
          <a:lstStyle/>
          <a:p>
            <a:pPr>
              <a:defRPr/>
            </a:pPr>
            <a:r>
              <a:rPr lang="sv-SE" smtClean="0"/>
              <a:t>Sidfot</a:t>
            </a:r>
            <a:endParaRPr lang="sv-SE" dirty="0"/>
          </a:p>
        </p:txBody>
      </p:sp>
      <p:sp>
        <p:nvSpPr>
          <p:cNvPr id="10" name="Platshållare för bildnummer 9"/>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75850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10" name="Platshållare för datum 9"/>
          <p:cNvSpPr>
            <a:spLocks noGrp="1"/>
          </p:cNvSpPr>
          <p:nvPr>
            <p:ph type="dt" sz="half" idx="10"/>
          </p:nvPr>
        </p:nvSpPr>
        <p:spPr/>
        <p:txBody>
          <a:bodyPr/>
          <a:lstStyle/>
          <a:p>
            <a:pPr>
              <a:defRPr/>
            </a:pPr>
            <a:fld id="{A424F550-763F-FF4A-AA9F-CFBBE384FF5D}" type="datetime1">
              <a:rPr lang="sv-SE" smtClean="0"/>
              <a:pPr>
                <a:defRPr/>
              </a:pPr>
              <a:t>2018-04-19</a:t>
            </a:fld>
            <a:endParaRPr lang="sv-SE" dirty="0"/>
          </a:p>
        </p:txBody>
      </p:sp>
      <p:sp>
        <p:nvSpPr>
          <p:cNvPr id="11" name="Platshållare för sidfot 10"/>
          <p:cNvSpPr>
            <a:spLocks noGrp="1"/>
          </p:cNvSpPr>
          <p:nvPr>
            <p:ph type="ftr" sz="quarter" idx="11"/>
          </p:nvPr>
        </p:nvSpPr>
        <p:spPr/>
        <p:txBody>
          <a:bodyPr/>
          <a:lstStyle/>
          <a:p>
            <a:pPr>
              <a:defRPr/>
            </a:pPr>
            <a:r>
              <a:rPr lang="sv-SE" smtClean="0"/>
              <a:t>Sidfot</a:t>
            </a:r>
            <a:endParaRPr lang="sv-SE" dirty="0"/>
          </a:p>
        </p:txBody>
      </p:sp>
      <p:sp>
        <p:nvSpPr>
          <p:cNvPr id="12" name="Platshållare för bildnummer 11"/>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331541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2018-04-19</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180761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2018-04-19</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186977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2018-04-19</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174656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2018-04-19</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357014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720000" y="3012168"/>
            <a:ext cx="7772400" cy="707118"/>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20000" y="3719286"/>
            <a:ext cx="7086600" cy="1752600"/>
          </a:xfrm>
          <a:prstGeom prst="rect">
            <a:avLst/>
          </a:prstGeom>
        </p:spPr>
        <p:txBody>
          <a:bodyPr lIns="0" tIns="0" rIns="0" bIns="0">
            <a:noAutofit/>
          </a:bodyPr>
          <a:lstStyle>
            <a:lvl1pPr marL="0" indent="0" algn="l">
              <a:lnSpc>
                <a:spcPct val="90000"/>
              </a:lnSpc>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1" name="Platshållare för bild 10"/>
          <p:cNvSpPr>
            <a:spLocks noGrp="1"/>
          </p:cNvSpPr>
          <p:nvPr>
            <p:ph type="pic" sz="quarter" idx="10"/>
          </p:nvPr>
        </p:nvSpPr>
        <p:spPr>
          <a:xfrm>
            <a:off x="0" y="0"/>
            <a:ext cx="9144000" cy="2677886"/>
          </a:xfrm>
          <a:prstGeom prst="rect">
            <a:avLst/>
          </a:prstGeom>
        </p:spPr>
        <p:txBody>
          <a:bodyPr/>
          <a:lstStyle>
            <a:lvl1pPr algn="ctr">
              <a:defRPr baseline="0">
                <a:solidFill>
                  <a:schemeClr val="tx1">
                    <a:lumMod val="50000"/>
                    <a:lumOff val="50000"/>
                  </a:schemeClr>
                </a:solidFill>
                <a:latin typeface="Arial"/>
                <a:cs typeface="Arial"/>
              </a:defRPr>
            </a:lvl1pPr>
          </a:lstStyle>
          <a:p>
            <a:pPr lvl="0"/>
            <a:r>
              <a:rPr lang="sv-SE" noProof="0" smtClean="0"/>
              <a:t>Klicka på ikonen för att lägga till en bild</a:t>
            </a:r>
            <a:endParaRPr lang="sv-SE" noProof="0" dirty="0"/>
          </a:p>
        </p:txBody>
      </p:sp>
      <p:sp>
        <p:nvSpPr>
          <p:cNvPr id="4" name="Platshållare för datum 3"/>
          <p:cNvSpPr>
            <a:spLocks noGrp="1"/>
          </p:cNvSpPr>
          <p:nvPr>
            <p:ph type="dt" sz="half" idx="11"/>
          </p:nvPr>
        </p:nvSpPr>
        <p:spPr/>
        <p:txBody>
          <a:bodyPr/>
          <a:lstStyle/>
          <a:p>
            <a:pPr>
              <a:defRPr/>
            </a:pPr>
            <a:fld id="{A424F550-763F-FF4A-AA9F-CFBBE384FF5D}" type="datetime1">
              <a:rPr lang="sv-SE" smtClean="0"/>
              <a:pPr>
                <a:defRPr/>
              </a:pPr>
              <a:t>2018-04-19</a:t>
            </a:fld>
            <a:endParaRPr lang="sv-SE" dirty="0"/>
          </a:p>
        </p:txBody>
      </p:sp>
      <p:sp>
        <p:nvSpPr>
          <p:cNvPr id="9" name="Platshållare för sidfot 8"/>
          <p:cNvSpPr>
            <a:spLocks noGrp="1"/>
          </p:cNvSpPr>
          <p:nvPr>
            <p:ph type="ftr" sz="quarter" idx="12"/>
          </p:nvPr>
        </p:nvSpPr>
        <p:spPr/>
        <p:txBody>
          <a:bodyPr/>
          <a:lstStyle/>
          <a:p>
            <a:pPr>
              <a:defRPr/>
            </a:pPr>
            <a:r>
              <a:rPr lang="sv-SE" smtClean="0"/>
              <a:t>Sidfot</a:t>
            </a:r>
            <a:endParaRPr lang="sv-SE" dirty="0"/>
          </a:p>
        </p:txBody>
      </p:sp>
      <p:sp>
        <p:nvSpPr>
          <p:cNvPr id="10" name="Platshållare för bildnummer 9"/>
          <p:cNvSpPr>
            <a:spLocks noGrp="1"/>
          </p:cNvSpPr>
          <p:nvPr>
            <p:ph type="sldNum" sz="quarter" idx="13"/>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83549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ubrik 1"/>
          <p:cNvSpPr>
            <a:spLocks noGrp="1"/>
          </p:cNvSpPr>
          <p:nvPr>
            <p:ph type="title"/>
          </p:nvPr>
        </p:nvSpPr>
        <p:spPr>
          <a:xfrm>
            <a:off x="684212" y="383495"/>
            <a:ext cx="7739789"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1"/>
          </p:nvPr>
        </p:nvSpPr>
        <p:spPr/>
        <p:txBody>
          <a:bodyPr/>
          <a:lstStyle/>
          <a:p>
            <a:pPr>
              <a:defRPr/>
            </a:pPr>
            <a:fld id="{A424F550-763F-FF4A-AA9F-CFBBE384FF5D}" type="datetime1">
              <a:rPr lang="sv-SE" smtClean="0"/>
              <a:pPr>
                <a:defRPr/>
              </a:pPr>
              <a:t>2018-04-19</a:t>
            </a:fld>
            <a:endParaRPr lang="sv-SE" dirty="0"/>
          </a:p>
        </p:txBody>
      </p:sp>
      <p:sp>
        <p:nvSpPr>
          <p:cNvPr id="3" name="Platshållare för sidfot 2"/>
          <p:cNvSpPr>
            <a:spLocks noGrp="1"/>
          </p:cNvSpPr>
          <p:nvPr>
            <p:ph type="ftr" sz="quarter" idx="12"/>
          </p:nvPr>
        </p:nvSpPr>
        <p:spPr/>
        <p:txBody>
          <a:bodyPr/>
          <a:lstStyle/>
          <a:p>
            <a:pPr>
              <a:defRPr/>
            </a:pPr>
            <a:r>
              <a:rPr lang="sv-SE" smtClean="0"/>
              <a:t>Sidfot</a:t>
            </a:r>
            <a:endParaRPr lang="sv-SE" dirty="0"/>
          </a:p>
        </p:txBody>
      </p:sp>
      <p:sp>
        <p:nvSpPr>
          <p:cNvPr id="4" name="Platshållare för bildnummer 3"/>
          <p:cNvSpPr>
            <a:spLocks noGrp="1"/>
          </p:cNvSpPr>
          <p:nvPr>
            <p:ph type="sldNum" sz="quarter" idx="13"/>
          </p:nvPr>
        </p:nvSpPr>
        <p:spPr/>
        <p:txBody>
          <a:bodyPr/>
          <a:lstStyle/>
          <a:p>
            <a:pPr>
              <a:defRPr/>
            </a:pPr>
            <a:fld id="{397B8104-3387-EA4E-9A13-1C1C0E6971FC}" type="slidenum">
              <a:rPr lang="sv-SE" smtClean="0"/>
              <a:pPr>
                <a:defRPr/>
              </a:pPr>
              <a:t>‹#›</a:t>
            </a:fld>
            <a:endParaRPr lang="sv-SE" dirty="0"/>
          </a:p>
        </p:txBody>
      </p:sp>
      <p:sp>
        <p:nvSpPr>
          <p:cNvPr id="18" name="Platshållare för bild 13"/>
          <p:cNvSpPr>
            <a:spLocks noGrp="1"/>
          </p:cNvSpPr>
          <p:nvPr>
            <p:ph type="pic" sz="quarter" idx="10"/>
          </p:nvPr>
        </p:nvSpPr>
        <p:spPr>
          <a:xfrm>
            <a:off x="4753589" y="1600200"/>
            <a:ext cx="3670412" cy="4525963"/>
          </a:xfrm>
          <a:prstGeom prst="rect">
            <a:avLst/>
          </a:prstGeom>
        </p:spPr>
        <p:txBody>
          <a:bodyPr vert="horz"/>
          <a:lstStyle>
            <a:lvl1pPr>
              <a:defRPr>
                <a:latin typeface="Arial"/>
                <a:cs typeface="Arial"/>
              </a:defRPr>
            </a:lvl1pPr>
          </a:lstStyle>
          <a:p>
            <a:pPr lvl="0"/>
            <a:r>
              <a:rPr lang="sv-SE" noProof="0" smtClean="0"/>
              <a:t>Klicka på ikonen för att lägga till en bild</a:t>
            </a:r>
            <a:endParaRPr lang="sv-SE" noProof="0"/>
          </a:p>
        </p:txBody>
      </p:sp>
      <p:sp>
        <p:nvSpPr>
          <p:cNvPr id="10" name="Platshållare för innehåll 2"/>
          <p:cNvSpPr>
            <a:spLocks noGrp="1"/>
          </p:cNvSpPr>
          <p:nvPr>
            <p:ph idx="1"/>
          </p:nvPr>
        </p:nvSpPr>
        <p:spPr>
          <a:xfrm>
            <a:off x="684212" y="1600201"/>
            <a:ext cx="3716476" cy="452596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23458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779588" y="6356350"/>
            <a:ext cx="1128712"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a:ea typeface="+mn-ea"/>
                <a:cs typeface="+mn-cs"/>
              </a:defRPr>
            </a:lvl1pPr>
          </a:lstStyle>
          <a:p>
            <a:pPr>
              <a:defRPr/>
            </a:pPr>
            <a:fld id="{A424F550-763F-FF4A-AA9F-CFBBE384FF5D}" type="datetime1">
              <a:rPr lang="sv-SE"/>
              <a:pPr>
                <a:defRPr/>
              </a:pPr>
              <a:t>2018-04-19</a:t>
            </a:fld>
            <a:endParaRPr lang="sv-SE" dirty="0"/>
          </a:p>
        </p:txBody>
      </p:sp>
      <p:sp>
        <p:nvSpPr>
          <p:cNvPr id="5" name="Platshållare för bildnummer 5"/>
          <p:cNvSpPr>
            <a:spLocks noGrp="1"/>
          </p:cNvSpPr>
          <p:nvPr>
            <p:ph type="sldNum" sz="quarter" idx="4"/>
          </p:nvPr>
        </p:nvSpPr>
        <p:spPr>
          <a:xfrm>
            <a:off x="693738" y="6356350"/>
            <a:ext cx="1085850" cy="365125"/>
          </a:xfrm>
          <a:prstGeom prst="rect">
            <a:avLst/>
          </a:prstGeom>
        </p:spPr>
        <p:txBody>
          <a:bodyPr vert="horz" lIns="91440" tIns="45720" rIns="91440" bIns="45720" rtlCol="0" anchor="ctr"/>
          <a:lstStyle>
            <a:lvl1pPr algn="l" fontAlgn="auto">
              <a:spcBef>
                <a:spcPts val="0"/>
              </a:spcBef>
              <a:spcAft>
                <a:spcPts val="0"/>
              </a:spcAft>
              <a:defRPr sz="1200" dirty="0" smtClean="0">
                <a:solidFill>
                  <a:schemeClr val="tx1">
                    <a:tint val="75000"/>
                  </a:schemeClr>
                </a:solidFill>
                <a:latin typeface="Arial"/>
                <a:ea typeface="+mn-ea"/>
                <a:cs typeface="+mn-cs"/>
              </a:defRPr>
            </a:lvl1pPr>
          </a:lstStyle>
          <a:p>
            <a:pPr>
              <a:defRPr/>
            </a:pPr>
            <a:fld id="{397B8104-3387-EA4E-9A13-1C1C0E6971FC}" type="slidenum">
              <a:rPr lang="sv-SE" smtClean="0"/>
              <a:pPr>
                <a:defRPr/>
              </a:pPr>
              <a:t>‹#›</a:t>
            </a:fld>
            <a:endParaRPr lang="sv-SE" dirty="0"/>
          </a:p>
        </p:txBody>
      </p:sp>
      <p:sp>
        <p:nvSpPr>
          <p:cNvPr id="6" name="Platshållare för sidfot 4"/>
          <p:cNvSpPr>
            <a:spLocks noGrp="1"/>
          </p:cNvSpPr>
          <p:nvPr>
            <p:ph type="ftr" sz="quarter" idx="3"/>
          </p:nvPr>
        </p:nvSpPr>
        <p:spPr>
          <a:xfrm>
            <a:off x="2908300" y="6356350"/>
            <a:ext cx="3613150"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tx1">
                    <a:tint val="75000"/>
                  </a:schemeClr>
                </a:solidFill>
                <a:latin typeface="Arial"/>
                <a:ea typeface="+mn-ea"/>
                <a:cs typeface="+mn-cs"/>
              </a:defRPr>
            </a:lvl1pPr>
          </a:lstStyle>
          <a:p>
            <a:pPr>
              <a:defRPr/>
            </a:pPr>
            <a:r>
              <a:rPr lang="sv-SE"/>
              <a:t>Sidfot</a:t>
            </a:r>
            <a:endParaRPr lang="sv-SE"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91" r:id="rId4"/>
    <p:sldLayoutId id="2147483692" r:id="rId5"/>
    <p:sldLayoutId id="2147483693"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ftr="0" dt="0"/>
  <p:txStyles>
    <p:titleStyle>
      <a:lvl1pPr algn="ctr" defTabSz="457200" rtl="0" eaLnBrk="1" fontAlgn="base" hangingPunct="1">
        <a:spcBef>
          <a:spcPct val="0"/>
        </a:spcBef>
        <a:spcAft>
          <a:spcPct val="0"/>
        </a:spcAft>
        <a:defRPr sz="4400" kern="1200">
          <a:solidFill>
            <a:schemeClr val="tx1"/>
          </a:solidFill>
          <a:latin typeface="Georgia"/>
          <a:ea typeface="ＭＳ Ｐゴシック" charset="0"/>
          <a:cs typeface="Georgia"/>
        </a:defRPr>
      </a:lvl1pPr>
      <a:lvl2pPr algn="ctr" defTabSz="457200" rtl="0" eaLnBrk="1" fontAlgn="base" hangingPunct="1">
        <a:spcBef>
          <a:spcPct val="0"/>
        </a:spcBef>
        <a:spcAft>
          <a:spcPct val="0"/>
        </a:spcAft>
        <a:defRPr sz="4400">
          <a:solidFill>
            <a:schemeClr val="tx1"/>
          </a:solidFill>
          <a:latin typeface="Georgia" charset="0"/>
          <a:ea typeface="ＭＳ Ｐゴシック" charset="0"/>
        </a:defRPr>
      </a:lvl2pPr>
      <a:lvl3pPr algn="ctr" defTabSz="457200" rtl="0" eaLnBrk="1" fontAlgn="base" hangingPunct="1">
        <a:spcBef>
          <a:spcPct val="0"/>
        </a:spcBef>
        <a:spcAft>
          <a:spcPct val="0"/>
        </a:spcAft>
        <a:defRPr sz="4400">
          <a:solidFill>
            <a:schemeClr val="tx1"/>
          </a:solidFill>
          <a:latin typeface="Georgia" charset="0"/>
          <a:ea typeface="ＭＳ Ｐゴシック" charset="0"/>
        </a:defRPr>
      </a:lvl3pPr>
      <a:lvl4pPr algn="ctr" defTabSz="457200" rtl="0" eaLnBrk="1" fontAlgn="base" hangingPunct="1">
        <a:spcBef>
          <a:spcPct val="0"/>
        </a:spcBef>
        <a:spcAft>
          <a:spcPct val="0"/>
        </a:spcAft>
        <a:defRPr sz="4400">
          <a:solidFill>
            <a:schemeClr val="tx1"/>
          </a:solidFill>
          <a:latin typeface="Georgia" charset="0"/>
          <a:ea typeface="ＭＳ Ｐゴシック" charset="0"/>
        </a:defRPr>
      </a:lvl4pPr>
      <a:lvl5pPr algn="ctr" defTabSz="457200" rtl="0" eaLnBrk="1" fontAlgn="base" hangingPunct="1">
        <a:spcBef>
          <a:spcPct val="0"/>
        </a:spcBef>
        <a:spcAft>
          <a:spcPct val="0"/>
        </a:spcAft>
        <a:defRPr sz="4400">
          <a:solidFill>
            <a:schemeClr val="tx1"/>
          </a:solidFill>
          <a:latin typeface="Georgia" charset="0"/>
          <a:ea typeface="ＭＳ Ｐゴシック"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0"/>
          <a:cs typeface="Georgia"/>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Helvetica"/>
          <a:ea typeface="ＭＳ Ｐゴシック" charset="0"/>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Helvetica" charset="0"/>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Helvetica" charset="0"/>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ro-RO" dirty="0" smtClean="0"/>
              <a:t>Ambient cultural în Link</a:t>
            </a:r>
            <a:r>
              <a:rPr lang="sv-SE" dirty="0" err="1" smtClean="0"/>
              <a:t>öping</a:t>
            </a:r>
            <a:r>
              <a:rPr lang="sv-SE" dirty="0" smtClean="0"/>
              <a:t>, </a:t>
            </a:r>
            <a:r>
              <a:rPr lang="ro-RO" dirty="0" smtClean="0"/>
              <a:t>Suedia,</a:t>
            </a:r>
            <a:br>
              <a:rPr lang="ro-RO" dirty="0" smtClean="0"/>
            </a:br>
            <a:r>
              <a:rPr lang="ro-RO" dirty="0" smtClean="0"/>
              <a:t>cadru legislativ, strategii și provocări</a:t>
            </a:r>
            <a:endParaRPr lang="sv-SE" dirty="0"/>
          </a:p>
        </p:txBody>
      </p:sp>
      <p:sp>
        <p:nvSpPr>
          <p:cNvPr id="3" name="Platshållare för innehåll 2"/>
          <p:cNvSpPr>
            <a:spLocks noGrp="1"/>
          </p:cNvSpPr>
          <p:nvPr>
            <p:ph idx="1"/>
          </p:nvPr>
        </p:nvSpPr>
        <p:spPr>
          <a:xfrm>
            <a:off x="684212" y="1600200"/>
            <a:ext cx="7992244" cy="4525963"/>
          </a:xfrm>
        </p:spPr>
        <p:txBody>
          <a:bodyPr/>
          <a:lstStyle/>
          <a:p>
            <a:pPr marL="0" indent="0">
              <a:buNone/>
            </a:pPr>
            <a:r>
              <a:rPr lang="ro-RO" sz="1600" dirty="0" smtClean="0"/>
              <a:t>Prezentare</a:t>
            </a:r>
            <a:r>
              <a:rPr lang="sv-SE" sz="1600" dirty="0" smtClean="0"/>
              <a:t>:</a:t>
            </a:r>
            <a:endParaRPr lang="sv-SE" dirty="0" smtClean="0"/>
          </a:p>
          <a:p>
            <a:pPr marL="0" indent="0">
              <a:buNone/>
            </a:pPr>
            <a:r>
              <a:rPr lang="sv-SE" dirty="0" smtClean="0"/>
              <a:t>Alexandru </a:t>
            </a:r>
            <a:r>
              <a:rPr lang="sv-SE" dirty="0" err="1" smtClean="0"/>
              <a:t>Babo</a:t>
            </a:r>
            <a:r>
              <a:rPr lang="ro-RO" dirty="0" smtClean="0"/>
              <a:t>ș</a:t>
            </a:r>
            <a:r>
              <a:rPr lang="sv-SE" dirty="0" smtClean="0"/>
              <a:t> </a:t>
            </a:r>
          </a:p>
          <a:p>
            <a:pPr marL="0" indent="0">
              <a:buNone/>
            </a:pPr>
            <a:r>
              <a:rPr lang="ro-RO" sz="1400" dirty="0" smtClean="0"/>
              <a:t>București, 21 aprilie 2018</a:t>
            </a:r>
            <a:endParaRPr lang="sv-SE" sz="14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3096"/>
            <a:ext cx="9144000" cy="2403854"/>
          </a:xfrm>
          <a:prstGeom prst="rect">
            <a:avLst/>
          </a:prstGeom>
        </p:spPr>
      </p:pic>
    </p:spTree>
    <p:extLst>
      <p:ext uri="{BB962C8B-B14F-4D97-AF65-F5344CB8AC3E}">
        <p14:creationId xmlns:p14="http://schemas.microsoft.com/office/powerpoint/2010/main" val="154982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70894" y="383494"/>
            <a:ext cx="7273514" cy="2253418"/>
          </a:xfrm>
        </p:spPr>
        <p:txBody>
          <a:bodyPr/>
          <a:lstStyle/>
          <a:p>
            <a:r>
              <a:rPr lang="ro-RO" dirty="0" smtClean="0"/>
              <a:t>Miljöbalken (MB 1998:808)</a:t>
            </a:r>
            <a:br>
              <a:rPr lang="ro-RO" dirty="0" smtClean="0"/>
            </a:br>
            <a:r>
              <a:rPr lang="ro-RO" sz="1000" dirty="0" smtClean="0"/>
              <a:t/>
            </a:r>
            <a:br>
              <a:rPr lang="ro-RO" sz="1000" dirty="0" smtClean="0"/>
            </a:br>
            <a:r>
              <a:rPr lang="ro-RO" sz="1000" dirty="0" smtClean="0"/>
              <a:t>Scopul primar în paragraful introductiv 1 Kap </a:t>
            </a:r>
            <a:r>
              <a:rPr lang="ro-RO" sz="1000" b="1" dirty="0" smtClean="0"/>
              <a:t>1 §</a:t>
            </a:r>
            <a:r>
              <a:rPr lang="ro-RO" sz="1000" dirty="0" smtClean="0"/>
              <a:t>: </a:t>
            </a:r>
            <a:r>
              <a:rPr lang="ro-RO" sz="1000" i="1" dirty="0" smtClean="0"/>
              <a:t>să modeleze o dezvoltare durabilă care </a:t>
            </a:r>
            <a:r>
              <a:rPr lang="ro-RO" sz="1000" i="1" dirty="0"/>
              <a:t>asigură un mediu </a:t>
            </a:r>
            <a:r>
              <a:rPr lang="ro-RO" sz="1000" i="1" dirty="0" smtClean="0"/>
              <a:t>benefic și sănătos pentru generațiile de azi și de mâine. O astfel de dezvoltare se bazează pe înțelegerea că natura are valoarea de a proteja și că dreptul omului de a schimba și folosi natura este dublat de răspunderea de a administra natura înțelept. </a:t>
            </a:r>
            <a:br>
              <a:rPr lang="ro-RO" sz="1000" i="1" dirty="0" smtClean="0"/>
            </a:br>
            <a:r>
              <a:rPr lang="ro-RO" sz="1000" dirty="0" smtClean="0"/>
              <a:t/>
            </a:r>
            <a:br>
              <a:rPr lang="ro-RO" sz="1000" dirty="0" smtClean="0"/>
            </a:br>
            <a:r>
              <a:rPr lang="ro-RO" sz="1000" dirty="0" smtClean="0"/>
              <a:t>Conține hotărâri legate de zone de protecție de interes național, rezervate culturale, biotopuri precum și norme generale de respect față de mediu (care cuprind și ambientul cultural) </a:t>
            </a:r>
            <a:br>
              <a:rPr lang="ro-RO" sz="1000" dirty="0" smtClean="0"/>
            </a:br>
            <a:r>
              <a:rPr lang="ro-RO" sz="1000" dirty="0" smtClean="0"/>
              <a:t/>
            </a:r>
            <a:br>
              <a:rPr lang="ro-RO" sz="1000" dirty="0" smtClean="0"/>
            </a:br>
            <a:r>
              <a:rPr lang="ro-RO" sz="1000" dirty="0" smtClean="0"/>
              <a:t>Ambientul cultural este unul din interesele publice care trebuie respectate în planurile de administrare a mediului fizic.</a:t>
            </a:r>
            <a:br>
              <a:rPr lang="ro-RO" sz="1000" dirty="0" smtClean="0"/>
            </a:br>
            <a:r>
              <a:rPr lang="ro-RO" sz="1000" dirty="0"/>
              <a:t/>
            </a:r>
            <a:br>
              <a:rPr lang="ro-RO" sz="1000" dirty="0"/>
            </a:br>
            <a:r>
              <a:rPr lang="ro-RO" sz="1000" dirty="0" smtClean="0"/>
              <a:t>Corespondență în România: Legea 5/2000, planul de amenajare al teritoriului național, zone protejate</a:t>
            </a:r>
            <a:endParaRPr lang="ro-RO" sz="1000"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1081324042"/>
              </p:ext>
            </p:extLst>
          </p:nvPr>
        </p:nvGraphicFramePr>
        <p:xfrm>
          <a:off x="323529" y="3140968"/>
          <a:ext cx="5760640"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p:cNvSpPr txBox="1"/>
          <p:nvPr/>
        </p:nvSpPr>
        <p:spPr>
          <a:xfrm>
            <a:off x="6156176" y="3717032"/>
            <a:ext cx="2808312" cy="2585323"/>
          </a:xfrm>
          <a:prstGeom prst="rect">
            <a:avLst/>
          </a:prstGeom>
          <a:noFill/>
        </p:spPr>
        <p:txBody>
          <a:bodyPr wrap="square" rtlCol="0">
            <a:spAutoFit/>
          </a:bodyPr>
          <a:lstStyle/>
          <a:p>
            <a:pPr marL="285750" indent="-285750">
              <a:buFont typeface="Arial" panose="020B0604020202020204" pitchFamily="34" charset="0"/>
              <a:buChar char="•"/>
            </a:pPr>
            <a:r>
              <a:rPr lang="ro-RO" sz="1600" dirty="0" smtClean="0"/>
              <a:t>22 zone construite de patrimoniu. Protejate contra unor daune considerabile prin planuri de urbanism de detaliu conform PBL. </a:t>
            </a:r>
          </a:p>
          <a:p>
            <a:pPr marL="285750" indent="-285750">
              <a:buFont typeface="Arial" panose="020B0604020202020204" pitchFamily="34" charset="0"/>
              <a:buChar char="•"/>
            </a:pPr>
            <a:r>
              <a:rPr lang="ro-RO" sz="1600" dirty="0" smtClean="0">
                <a:latin typeface="Arial"/>
                <a:cs typeface="Arial"/>
              </a:rPr>
              <a:t>1 rezervat, Öna (2002, Lst). Comparat cu 47 rezervate naturale!</a:t>
            </a:r>
          </a:p>
          <a:p>
            <a:endParaRPr lang="sv-SE" dirty="0" err="1" smtClean="0">
              <a:latin typeface="Arial"/>
              <a:cs typeface="Arial"/>
            </a:endParaRPr>
          </a:p>
        </p:txBody>
      </p:sp>
      <p:sp>
        <p:nvSpPr>
          <p:cNvPr id="4" name="textruta 3"/>
          <p:cNvSpPr txBox="1"/>
          <p:nvPr/>
        </p:nvSpPr>
        <p:spPr>
          <a:xfrm>
            <a:off x="323528" y="2771636"/>
            <a:ext cx="4896544" cy="369332"/>
          </a:xfrm>
          <a:prstGeom prst="rect">
            <a:avLst/>
          </a:prstGeom>
          <a:noFill/>
        </p:spPr>
        <p:txBody>
          <a:bodyPr wrap="square" rtlCol="0">
            <a:spAutoFit/>
          </a:bodyPr>
          <a:lstStyle/>
          <a:p>
            <a:r>
              <a:rPr lang="ro-RO" dirty="0" smtClean="0">
                <a:latin typeface="Arial"/>
                <a:cs typeface="Arial"/>
              </a:rPr>
              <a:t>Zone protejate construite de interes național </a:t>
            </a:r>
          </a:p>
        </p:txBody>
      </p:sp>
    </p:spTree>
    <p:extLst>
      <p:ext uri="{BB962C8B-B14F-4D97-AF65-F5344CB8AC3E}">
        <p14:creationId xmlns:p14="http://schemas.microsoft.com/office/powerpoint/2010/main" val="54875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70894" y="383494"/>
            <a:ext cx="7201505" cy="2037394"/>
          </a:xfrm>
        </p:spPr>
        <p:txBody>
          <a:bodyPr/>
          <a:lstStyle/>
          <a:p>
            <a:r>
              <a:rPr lang="sv-SE" dirty="0" smtClean="0"/>
              <a:t>Plan- och bygglagen (PBL 2010:900)</a:t>
            </a:r>
            <a:br>
              <a:rPr lang="sv-SE" dirty="0" smtClean="0"/>
            </a:br>
            <a:r>
              <a:rPr lang="sv-SE" sz="1000" dirty="0" smtClean="0"/>
              <a:t/>
            </a:r>
            <a:br>
              <a:rPr lang="sv-SE" sz="1000" dirty="0" smtClean="0"/>
            </a:br>
            <a:r>
              <a:rPr lang="ro-RO" sz="1000" dirty="0" smtClean="0"/>
              <a:t>Scopul general al legii în paragraful introductiv 1:1 : </a:t>
            </a:r>
            <a:r>
              <a:rPr lang="ro-RO" sz="1000" i="1" dirty="0" smtClean="0"/>
              <a:t>cu considerație pentru libertatea individuală, să modeleze o dezvoltare a societății în condiții sociale bune și de egalitate, într-un mediu de trai bun și durabil pentru oamenii din societatea actuală și din generațiile următoare. </a:t>
            </a:r>
            <a:r>
              <a:rPr lang="ro-RO" sz="1000" dirty="0" smtClean="0"/>
              <a:t/>
            </a:r>
            <a:br>
              <a:rPr lang="ro-RO" sz="1000" dirty="0" smtClean="0"/>
            </a:br>
            <a:r>
              <a:rPr lang="ro-RO" sz="1000" dirty="0" smtClean="0"/>
              <a:t/>
            </a:r>
            <a:br>
              <a:rPr lang="ro-RO" sz="1000" dirty="0" smtClean="0"/>
            </a:br>
            <a:r>
              <a:rPr lang="ro-RO" sz="1000" dirty="0" smtClean="0"/>
              <a:t>Valorile cultural istorice trebuie protejate iar schimbările se vor face cu precauție astfel încât trăsăturile constructive valorizante să fie respectate.</a:t>
            </a:r>
            <a:br>
              <a:rPr lang="ro-RO" sz="1000" dirty="0" smtClean="0"/>
            </a:br>
            <a:r>
              <a:rPr lang="ro-RO" sz="1000" dirty="0"/>
              <a:t/>
            </a:r>
            <a:br>
              <a:rPr lang="ro-RO" sz="1000" dirty="0"/>
            </a:br>
            <a:r>
              <a:rPr lang="ro-RO" sz="1000" dirty="0" smtClean="0"/>
              <a:t>Corespondențe în România: legea 350/2001 privind amenajarea teritoriului și urbanismului, legea 50/1991 privind autorizarea executării lucrărilor de construcții</a:t>
            </a:r>
            <a:endParaRPr lang="ro-RO" sz="1000"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779382619"/>
              </p:ext>
            </p:extLst>
          </p:nvPr>
        </p:nvGraphicFramePr>
        <p:xfrm>
          <a:off x="9252" y="3356992"/>
          <a:ext cx="5940152" cy="276917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p:cNvSpPr txBox="1"/>
          <p:nvPr/>
        </p:nvSpPr>
        <p:spPr>
          <a:xfrm>
            <a:off x="6084168" y="3356992"/>
            <a:ext cx="2808312" cy="2800767"/>
          </a:xfrm>
          <a:prstGeom prst="rect">
            <a:avLst/>
          </a:prstGeom>
          <a:noFill/>
        </p:spPr>
        <p:txBody>
          <a:bodyPr wrap="square" rtlCol="0">
            <a:spAutoFit/>
          </a:bodyPr>
          <a:lstStyle/>
          <a:p>
            <a:pPr marL="285750" indent="-285750">
              <a:buFont typeface="Arial" panose="020B0604020202020204" pitchFamily="34" charset="0"/>
              <a:buChar char="•"/>
            </a:pPr>
            <a:r>
              <a:rPr lang="ro-RO" sz="1600" dirty="0" smtClean="0"/>
              <a:t>Protecție stabilită prin planuri de detaliu </a:t>
            </a:r>
          </a:p>
          <a:p>
            <a:pPr marL="285750" indent="-285750">
              <a:buFont typeface="Arial" panose="020B0604020202020204" pitchFamily="34" charset="0"/>
              <a:buChar char="•"/>
            </a:pPr>
            <a:r>
              <a:rPr lang="ro-RO" sz="1600" dirty="0" smtClean="0"/>
              <a:t>Protecția împotriva demolării </a:t>
            </a:r>
            <a:r>
              <a:rPr lang="sv-SE" sz="1600" dirty="0" smtClean="0"/>
              <a:t>(r) </a:t>
            </a:r>
            <a:r>
              <a:rPr lang="ro-RO" sz="1600" dirty="0" smtClean="0"/>
              <a:t>cuprinde doar structura</a:t>
            </a:r>
            <a:r>
              <a:rPr lang="sv-SE" sz="1600" dirty="0" smtClean="0"/>
              <a:t>.</a:t>
            </a:r>
            <a:endParaRPr lang="sv-SE" sz="1600" dirty="0">
              <a:latin typeface="Arial"/>
              <a:cs typeface="Arial"/>
            </a:endParaRPr>
          </a:p>
          <a:p>
            <a:pPr marL="285750" indent="-285750">
              <a:buFont typeface="Arial" panose="020B0604020202020204" pitchFamily="34" charset="0"/>
              <a:buChar char="•"/>
            </a:pPr>
            <a:r>
              <a:rPr lang="ro-RO" sz="1600" dirty="0"/>
              <a:t>Interdicție de alterare</a:t>
            </a:r>
            <a:r>
              <a:rPr lang="sv-SE" sz="1600" dirty="0"/>
              <a:t> (q) </a:t>
            </a:r>
            <a:r>
              <a:rPr lang="ro-RO" sz="1600" dirty="0"/>
              <a:t>protejează </a:t>
            </a:r>
            <a:r>
              <a:rPr lang="sv-SE" sz="1600" dirty="0" err="1"/>
              <a:t>exteri</a:t>
            </a:r>
            <a:r>
              <a:rPr lang="ro-RO" sz="1600" dirty="0"/>
              <a:t>orul</a:t>
            </a:r>
            <a:r>
              <a:rPr lang="sv-SE" sz="1600" dirty="0"/>
              <a:t> </a:t>
            </a:r>
            <a:r>
              <a:rPr lang="ro-RO" sz="1600" dirty="0"/>
              <a:t>și interiorul</a:t>
            </a:r>
            <a:endParaRPr lang="sv-SE" sz="1600" dirty="0"/>
          </a:p>
          <a:p>
            <a:pPr marL="285750" indent="-285750">
              <a:buFont typeface="Arial" panose="020B0604020202020204" pitchFamily="34" charset="0"/>
              <a:buChar char="•"/>
            </a:pPr>
            <a:r>
              <a:rPr lang="ro-RO" sz="1600" dirty="0" smtClean="0"/>
              <a:t>Condiții de prudență </a:t>
            </a:r>
            <a:r>
              <a:rPr lang="sv-SE" sz="1600" dirty="0" smtClean="0"/>
              <a:t>(k</a:t>
            </a:r>
            <a:r>
              <a:rPr lang="sv-SE" sz="1600" dirty="0"/>
              <a:t>) </a:t>
            </a:r>
            <a:r>
              <a:rPr lang="ro-RO" sz="1600" dirty="0" smtClean="0"/>
              <a:t>protejează trăsăturile caracteristice</a:t>
            </a:r>
            <a:endParaRPr lang="sv-SE" dirty="0" err="1" smtClean="0">
              <a:latin typeface="Arial"/>
              <a:cs typeface="Arial"/>
            </a:endParaRPr>
          </a:p>
        </p:txBody>
      </p:sp>
      <p:sp>
        <p:nvSpPr>
          <p:cNvPr id="4" name="textruta 3"/>
          <p:cNvSpPr txBox="1"/>
          <p:nvPr/>
        </p:nvSpPr>
        <p:spPr>
          <a:xfrm>
            <a:off x="970894" y="3356992"/>
            <a:ext cx="4104456" cy="646331"/>
          </a:xfrm>
          <a:prstGeom prst="rect">
            <a:avLst/>
          </a:prstGeom>
          <a:noFill/>
        </p:spPr>
        <p:txBody>
          <a:bodyPr wrap="square" rtlCol="0">
            <a:spAutoFit/>
          </a:bodyPr>
          <a:lstStyle/>
          <a:p>
            <a:pPr algn="r"/>
            <a:r>
              <a:rPr lang="ro-RO" dirty="0" smtClean="0">
                <a:latin typeface="Arial"/>
                <a:cs typeface="Arial"/>
              </a:rPr>
              <a:t>Construcții în comuna </a:t>
            </a:r>
            <a:r>
              <a:rPr lang="sv-SE" dirty="0" smtClean="0">
                <a:latin typeface="Arial"/>
                <a:cs typeface="Arial"/>
              </a:rPr>
              <a:t>Linköping</a:t>
            </a:r>
          </a:p>
          <a:p>
            <a:pPr algn="r"/>
            <a:r>
              <a:rPr lang="sv-SE" dirty="0" smtClean="0">
                <a:latin typeface="Arial"/>
                <a:cs typeface="Arial"/>
              </a:rPr>
              <a:t>(</a:t>
            </a:r>
            <a:r>
              <a:rPr lang="ro-RO" dirty="0" smtClean="0">
                <a:latin typeface="Arial"/>
                <a:cs typeface="Arial"/>
              </a:rPr>
              <a:t>aproximare</a:t>
            </a:r>
            <a:r>
              <a:rPr lang="sv-SE" dirty="0" smtClean="0">
                <a:latin typeface="Arial"/>
                <a:cs typeface="Arial"/>
              </a:rPr>
              <a:t>)</a:t>
            </a:r>
          </a:p>
        </p:txBody>
      </p:sp>
    </p:spTree>
    <p:extLst>
      <p:ext uri="{BB962C8B-B14F-4D97-AF65-F5344CB8AC3E}">
        <p14:creationId xmlns:p14="http://schemas.microsoft.com/office/powerpoint/2010/main" val="296385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70895" y="383494"/>
            <a:ext cx="7165698" cy="2901489"/>
          </a:xfrm>
        </p:spPr>
        <p:txBody>
          <a:bodyPr/>
          <a:lstStyle/>
          <a:p>
            <a:r>
              <a:rPr lang="ro-RO" dirty="0" smtClean="0"/>
              <a:t>Alte instrumente pentru ambientul cultural</a:t>
            </a:r>
            <a:r>
              <a:rPr lang="sv-SE" dirty="0" smtClean="0"/>
              <a:t/>
            </a:r>
            <a:br>
              <a:rPr lang="sv-SE" dirty="0" smtClean="0"/>
            </a:br>
            <a:r>
              <a:rPr lang="sv-SE" sz="2800" dirty="0" smtClean="0"/>
              <a:t/>
            </a:r>
            <a:br>
              <a:rPr lang="sv-SE" sz="2800" dirty="0" smtClean="0"/>
            </a:br>
            <a:r>
              <a:rPr lang="ro-RO" sz="1800" dirty="0" smtClean="0"/>
              <a:t>convenții internaționale</a:t>
            </a:r>
            <a:r>
              <a:rPr lang="sv-SE" sz="1800" dirty="0" smtClean="0"/>
              <a:t/>
            </a:r>
            <a:br>
              <a:rPr lang="sv-SE" sz="1800" dirty="0" smtClean="0"/>
            </a:br>
            <a:r>
              <a:rPr lang="ro-RO" sz="1800" dirty="0" smtClean="0"/>
              <a:t>strategii </a:t>
            </a:r>
            <a:r>
              <a:rPr lang="sv-SE" sz="1800" dirty="0" err="1" smtClean="0"/>
              <a:t>na</a:t>
            </a:r>
            <a:r>
              <a:rPr lang="ro-RO" sz="1800" dirty="0" smtClean="0"/>
              <a:t>ționale</a:t>
            </a:r>
            <a:r>
              <a:rPr lang="sv-SE" sz="1800" dirty="0" smtClean="0"/>
              <a:t/>
            </a:r>
            <a:br>
              <a:rPr lang="sv-SE" sz="1800" dirty="0" smtClean="0"/>
            </a:br>
            <a:r>
              <a:rPr lang="ro-RO" sz="1800" dirty="0" smtClean="0"/>
              <a:t>subvenții</a:t>
            </a:r>
            <a:r>
              <a:rPr lang="sv-SE" sz="1800" dirty="0" smtClean="0"/>
              <a:t/>
            </a:r>
            <a:br>
              <a:rPr lang="sv-SE" sz="1800" dirty="0" smtClean="0"/>
            </a:br>
            <a:r>
              <a:rPr lang="sv-SE" sz="1800" i="1" dirty="0"/>
              <a:t/>
            </a:r>
            <a:br>
              <a:rPr lang="sv-SE" sz="1800" i="1" dirty="0"/>
            </a:br>
            <a:endParaRPr lang="sv-SE" sz="1800" i="1" dirty="0"/>
          </a:p>
        </p:txBody>
      </p:sp>
      <p:sp>
        <p:nvSpPr>
          <p:cNvPr id="4" name="Platshållare för innehåll 3"/>
          <p:cNvSpPr>
            <a:spLocks noGrp="1"/>
          </p:cNvSpPr>
          <p:nvPr>
            <p:ph idx="1"/>
          </p:nvPr>
        </p:nvSpPr>
        <p:spPr>
          <a:xfrm>
            <a:off x="629308" y="2780928"/>
            <a:ext cx="7848872" cy="3456384"/>
          </a:xfrm>
        </p:spPr>
        <p:txBody>
          <a:bodyPr/>
          <a:lstStyle/>
          <a:p>
            <a:pPr marL="0" indent="0">
              <a:buNone/>
            </a:pPr>
            <a:r>
              <a:rPr lang="ro-RO" dirty="0" smtClean="0"/>
              <a:t>Convenția europeană a peisajului</a:t>
            </a:r>
            <a:r>
              <a:rPr lang="sv-SE" dirty="0" smtClean="0"/>
              <a:t>, 2000 (</a:t>
            </a:r>
            <a:r>
              <a:rPr lang="ro-RO" dirty="0" smtClean="0"/>
              <a:t>Consiliul european</a:t>
            </a:r>
            <a:r>
              <a:rPr lang="sv-SE" dirty="0" smtClean="0"/>
              <a:t>)</a:t>
            </a:r>
          </a:p>
          <a:p>
            <a:r>
              <a:rPr lang="ro-RO" sz="1600" dirty="0" smtClean="0"/>
              <a:t>Peisajul este o resursă și responsabilitate comună</a:t>
            </a:r>
            <a:endParaRPr lang="sv-SE" sz="1600" dirty="0" smtClean="0"/>
          </a:p>
          <a:p>
            <a:r>
              <a:rPr lang="ro-RO" sz="1600" dirty="0" smtClean="0"/>
              <a:t>Se</a:t>
            </a:r>
            <a:r>
              <a:rPr lang="sv-SE" sz="1600" dirty="0" smtClean="0"/>
              <a:t>m</a:t>
            </a:r>
            <a:r>
              <a:rPr lang="ro-RO" sz="1600" dirty="0" smtClean="0"/>
              <a:t>nată </a:t>
            </a:r>
            <a:r>
              <a:rPr lang="sv-SE" sz="1600" dirty="0" smtClean="0"/>
              <a:t>2001 och </a:t>
            </a:r>
            <a:r>
              <a:rPr lang="sv-SE" sz="1600" dirty="0" err="1" smtClean="0"/>
              <a:t>ratific</a:t>
            </a:r>
            <a:r>
              <a:rPr lang="ro-RO" sz="1600" dirty="0" smtClean="0"/>
              <a:t>ată</a:t>
            </a:r>
            <a:r>
              <a:rPr lang="sv-SE" sz="1600" dirty="0" smtClean="0"/>
              <a:t> 2011</a:t>
            </a:r>
          </a:p>
          <a:p>
            <a:pPr marL="0" indent="0">
              <a:buNone/>
            </a:pPr>
            <a:r>
              <a:rPr lang="sv-SE" dirty="0" err="1"/>
              <a:t>Convenția</a:t>
            </a:r>
            <a:r>
              <a:rPr lang="sv-SE" dirty="0"/>
              <a:t> </a:t>
            </a:r>
            <a:r>
              <a:rPr lang="sv-SE" dirty="0" err="1" smtClean="0"/>
              <a:t>patrimoniului</a:t>
            </a:r>
            <a:r>
              <a:rPr lang="sv-SE" dirty="0"/>
              <a:t> mondial, </a:t>
            </a:r>
            <a:r>
              <a:rPr lang="sv-SE" dirty="0" err="1"/>
              <a:t>cultural</a:t>
            </a:r>
            <a:r>
              <a:rPr lang="sv-SE" dirty="0"/>
              <a:t> </a:t>
            </a:r>
            <a:r>
              <a:rPr lang="sv-SE" dirty="0" err="1"/>
              <a:t>și</a:t>
            </a:r>
            <a:r>
              <a:rPr lang="sv-SE" dirty="0"/>
              <a:t> </a:t>
            </a:r>
            <a:r>
              <a:rPr lang="sv-SE" dirty="0" err="1"/>
              <a:t>natural</a:t>
            </a:r>
            <a:r>
              <a:rPr lang="sv-SE" dirty="0"/>
              <a:t>, 1972 </a:t>
            </a:r>
            <a:r>
              <a:rPr lang="sv-SE" dirty="0" smtClean="0"/>
              <a:t>(ONU)</a:t>
            </a:r>
            <a:endParaRPr lang="sv-SE" dirty="0"/>
          </a:p>
          <a:p>
            <a:r>
              <a:rPr lang="sv-SE" sz="1600" dirty="0" err="1" smtClean="0"/>
              <a:t>Siturile</a:t>
            </a:r>
            <a:r>
              <a:rPr lang="sv-SE" sz="1600" dirty="0" smtClean="0"/>
              <a:t> </a:t>
            </a:r>
            <a:r>
              <a:rPr lang="sv-SE" sz="1600" dirty="0" err="1" smtClean="0"/>
              <a:t>valoroase</a:t>
            </a:r>
            <a:r>
              <a:rPr lang="sv-SE" sz="1600" dirty="0" smtClean="0"/>
              <a:t> sunt o r</a:t>
            </a:r>
            <a:r>
              <a:rPr lang="ro-RO" sz="1600" dirty="0" smtClean="0"/>
              <a:t>ă</a:t>
            </a:r>
            <a:r>
              <a:rPr lang="sv-SE" sz="1600" dirty="0" err="1" smtClean="0"/>
              <a:t>spundere</a:t>
            </a:r>
            <a:r>
              <a:rPr lang="sv-SE" sz="1600" dirty="0" smtClean="0"/>
              <a:t> </a:t>
            </a:r>
            <a:r>
              <a:rPr lang="sv-SE" sz="1600" dirty="0" err="1" smtClean="0"/>
              <a:t>comun</a:t>
            </a:r>
            <a:r>
              <a:rPr lang="ro-RO" sz="1600" dirty="0" smtClean="0"/>
              <a:t>ă</a:t>
            </a:r>
            <a:r>
              <a:rPr lang="sv-SE" sz="1600" dirty="0" smtClean="0"/>
              <a:t> a </a:t>
            </a:r>
            <a:r>
              <a:rPr lang="ro-RO" sz="1600" dirty="0" smtClean="0"/>
              <a:t>î</a:t>
            </a:r>
            <a:r>
              <a:rPr lang="sv-SE" sz="1600" dirty="0" err="1" smtClean="0"/>
              <a:t>ntregii</a:t>
            </a:r>
            <a:r>
              <a:rPr lang="sv-SE" sz="1600" dirty="0" smtClean="0"/>
              <a:t> </a:t>
            </a:r>
            <a:r>
              <a:rPr lang="ro-RO" sz="1600" dirty="0" smtClean="0"/>
              <a:t>umanități</a:t>
            </a:r>
            <a:endParaRPr lang="sv-SE" sz="1600" dirty="0" smtClean="0"/>
          </a:p>
          <a:p>
            <a:r>
              <a:rPr lang="sv-SE" sz="1600" dirty="0" err="1" smtClean="0"/>
              <a:t>ratific</a:t>
            </a:r>
            <a:r>
              <a:rPr lang="ro-RO" sz="1600" dirty="0" smtClean="0"/>
              <a:t>ată</a:t>
            </a:r>
            <a:r>
              <a:rPr lang="sv-SE" sz="1600" dirty="0" smtClean="0"/>
              <a:t> 1985, 15 </a:t>
            </a:r>
            <a:r>
              <a:rPr lang="ro-RO" sz="1600" dirty="0" smtClean="0"/>
              <a:t>locuri protejate</a:t>
            </a:r>
            <a:r>
              <a:rPr lang="sv-SE" sz="1600" dirty="0" smtClean="0"/>
              <a:t> </a:t>
            </a:r>
            <a:r>
              <a:rPr lang="ro-RO" sz="1600" dirty="0" smtClean="0"/>
              <a:t>în</a:t>
            </a:r>
            <a:r>
              <a:rPr lang="sv-SE" sz="1600" dirty="0" smtClean="0"/>
              <a:t> S</a:t>
            </a:r>
            <a:r>
              <a:rPr lang="ro-RO" sz="1600" dirty="0" smtClean="0"/>
              <a:t>uedia</a:t>
            </a:r>
            <a:endParaRPr lang="sv-SE" sz="1600" dirty="0"/>
          </a:p>
        </p:txBody>
      </p:sp>
    </p:spTree>
    <p:extLst>
      <p:ext uri="{BB962C8B-B14F-4D97-AF65-F5344CB8AC3E}">
        <p14:creationId xmlns:p14="http://schemas.microsoft.com/office/powerpoint/2010/main" val="28084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70894" y="383494"/>
            <a:ext cx="7633553" cy="2901489"/>
          </a:xfrm>
        </p:spPr>
        <p:txBody>
          <a:bodyPr/>
          <a:lstStyle/>
          <a:p>
            <a:r>
              <a:rPr lang="ro-RO" dirty="0" smtClean="0"/>
              <a:t>Strategii naționale pentru mediul înconjurător </a:t>
            </a:r>
            <a:r>
              <a:rPr lang="sv-SE" dirty="0" smtClean="0"/>
              <a:t>2020:</a:t>
            </a:r>
            <a:br>
              <a:rPr lang="sv-SE" dirty="0" smtClean="0"/>
            </a:br>
            <a:r>
              <a:rPr lang="sv-SE" dirty="0" smtClean="0"/>
              <a:t>”</a:t>
            </a:r>
            <a:r>
              <a:rPr lang="ro-RO" i="1" dirty="0" smtClean="0"/>
              <a:t>mediu bine construit”</a:t>
            </a:r>
            <a:r>
              <a:rPr lang="sv-SE" dirty="0" smtClean="0"/>
              <a:t/>
            </a:r>
            <a:br>
              <a:rPr lang="sv-SE" dirty="0" smtClean="0"/>
            </a:br>
            <a:r>
              <a:rPr lang="sv-SE" sz="1000" dirty="0" smtClean="0"/>
              <a:t/>
            </a:r>
            <a:br>
              <a:rPr lang="sv-SE" sz="1000" dirty="0" smtClean="0"/>
            </a:br>
            <a:r>
              <a:rPr lang="ro-RO" sz="1000" dirty="0" smtClean="0"/>
              <a:t>parlament</a:t>
            </a:r>
            <a:r>
              <a:rPr lang="sv-SE" sz="1000" dirty="0" smtClean="0"/>
              <a:t> 1999</a:t>
            </a:r>
            <a:r>
              <a:rPr lang="sv-SE" dirty="0" smtClean="0"/>
              <a:t/>
            </a:r>
            <a:br>
              <a:rPr lang="sv-SE" dirty="0" smtClean="0"/>
            </a:br>
            <a:r>
              <a:rPr lang="sv-SE" sz="2800" dirty="0" smtClean="0"/>
              <a:t/>
            </a:r>
            <a:br>
              <a:rPr lang="sv-SE" sz="2800" dirty="0" smtClean="0"/>
            </a:br>
            <a:r>
              <a:rPr lang="sv-SE" sz="1800" i="1" dirty="0" smtClean="0"/>
              <a:t>”</a:t>
            </a:r>
            <a:r>
              <a:rPr lang="ro-RO" sz="1800" i="1" dirty="0" smtClean="0"/>
              <a:t>Moștenirea culturală, istorică și arhitecturală în construcții, zone construite, în locuri și peisaje valoroase va fi păstrată, utilizată și dezvoltată</a:t>
            </a:r>
            <a:r>
              <a:rPr lang="sv-SE" sz="1800" i="1" dirty="0" smtClean="0"/>
              <a:t>” </a:t>
            </a:r>
            <a:r>
              <a:rPr lang="sv-SE" sz="1800" i="1" dirty="0"/>
              <a:t/>
            </a:r>
            <a:br>
              <a:rPr lang="sv-SE" sz="1800" i="1" dirty="0"/>
            </a:br>
            <a:endParaRPr lang="sv-SE" sz="1800" i="1" dirty="0"/>
          </a:p>
        </p:txBody>
      </p:sp>
      <p:sp>
        <p:nvSpPr>
          <p:cNvPr id="4" name="Platshållare för innehåll 3"/>
          <p:cNvSpPr>
            <a:spLocks noGrp="1"/>
          </p:cNvSpPr>
          <p:nvPr>
            <p:ph idx="1"/>
          </p:nvPr>
        </p:nvSpPr>
        <p:spPr>
          <a:xfrm>
            <a:off x="629308" y="3645024"/>
            <a:ext cx="7848872" cy="2736304"/>
          </a:xfrm>
        </p:spPr>
        <p:txBody>
          <a:bodyPr/>
          <a:lstStyle/>
          <a:p>
            <a:pPr marL="0" indent="0">
              <a:buNone/>
            </a:pPr>
            <a:r>
              <a:rPr lang="ro-RO" sz="1800" dirty="0" smtClean="0"/>
              <a:t>Indicatori principali</a:t>
            </a:r>
            <a:r>
              <a:rPr lang="sv-SE" sz="1800" dirty="0" smtClean="0"/>
              <a:t>:</a:t>
            </a:r>
          </a:p>
          <a:p>
            <a:r>
              <a:rPr lang="ro-RO" sz="1800" i="1" dirty="0" smtClean="0"/>
              <a:t>Competență și cunoștințe în patrimoniu sunt utilizate de autoritățile aferente și propietari privați la administrarea și schimbarea mediului construit</a:t>
            </a:r>
            <a:r>
              <a:rPr lang="sv-SE" sz="1800" dirty="0" smtClean="0"/>
              <a:t>. </a:t>
            </a:r>
            <a:endParaRPr lang="sv-SE" sz="1800" dirty="0"/>
          </a:p>
          <a:p>
            <a:r>
              <a:rPr lang="ro-RO" sz="1800" i="1" dirty="0" smtClean="0"/>
              <a:t>Fondul documentar regional și comunal este complect, utilizat și dezvoltat permanent</a:t>
            </a:r>
            <a:r>
              <a:rPr lang="sv-SE" sz="1800" i="1" dirty="0" smtClean="0"/>
              <a:t>. </a:t>
            </a:r>
            <a:endParaRPr lang="sv-SE" sz="1800" i="1" dirty="0"/>
          </a:p>
          <a:p>
            <a:r>
              <a:rPr lang="ro-RO" sz="1800" i="1" dirty="0" smtClean="0"/>
              <a:t>Cel puțin </a:t>
            </a:r>
            <a:r>
              <a:rPr lang="sv-SE" sz="1800" i="1" dirty="0" smtClean="0"/>
              <a:t>30 procent</a:t>
            </a:r>
            <a:r>
              <a:rPr lang="ro-RO" sz="1800" i="1" dirty="0" smtClean="0"/>
              <a:t>e din fondul construit, deosebit de valoros conform legii, este protejat</a:t>
            </a:r>
            <a:r>
              <a:rPr lang="sv-SE" sz="1800" dirty="0" smtClean="0"/>
              <a:t>. </a:t>
            </a:r>
            <a:endParaRPr lang="sv-SE" dirty="0"/>
          </a:p>
        </p:txBody>
      </p:sp>
    </p:spTree>
    <p:extLst>
      <p:ext uri="{BB962C8B-B14F-4D97-AF65-F5344CB8AC3E}">
        <p14:creationId xmlns:p14="http://schemas.microsoft.com/office/powerpoint/2010/main" val="1139486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70895" y="383494"/>
            <a:ext cx="6985481" cy="2901489"/>
          </a:xfrm>
        </p:spPr>
        <p:txBody>
          <a:bodyPr/>
          <a:lstStyle/>
          <a:p>
            <a:r>
              <a:rPr lang="ro-RO" dirty="0" smtClean="0"/>
              <a:t>Strategia națională pentru patrimoniu</a:t>
            </a:r>
            <a:br>
              <a:rPr lang="ro-RO" dirty="0" smtClean="0"/>
            </a:br>
            <a:r>
              <a:rPr lang="ro-RO" sz="1000" dirty="0" smtClean="0"/>
              <a:t/>
            </a:r>
            <a:br>
              <a:rPr lang="ro-RO" sz="1000" dirty="0" smtClean="0"/>
            </a:br>
            <a:r>
              <a:rPr lang="ro-RO" sz="1000" dirty="0" smtClean="0"/>
              <a:t>votată în parlament 2014</a:t>
            </a:r>
            <a:r>
              <a:rPr lang="ro-RO" dirty="0" smtClean="0"/>
              <a:t/>
            </a:r>
            <a:br>
              <a:rPr lang="ro-RO" dirty="0" smtClean="0"/>
            </a:br>
            <a:r>
              <a:rPr lang="ro-RO" sz="2800" dirty="0" smtClean="0"/>
              <a:t/>
            </a:r>
            <a:br>
              <a:rPr lang="ro-RO" sz="2800" dirty="0" smtClean="0"/>
            </a:br>
            <a:r>
              <a:rPr lang="ro-RO" sz="1800" i="1" dirty="0" smtClean="0"/>
              <a:t>directivă pentru activitatea Riksantikvarieämbetet</a:t>
            </a:r>
            <a:r>
              <a:rPr lang="ro-RO" sz="1800" i="1" dirty="0"/>
              <a:t> </a:t>
            </a:r>
            <a:r>
              <a:rPr lang="ro-RO" sz="1800" i="1" dirty="0" smtClean="0"/>
              <a:t>(coresp: Ministerul culturii/INP) și pentru munca de patrimoniu la nivel regional și comunal</a:t>
            </a:r>
            <a:endParaRPr lang="ro-RO" sz="1800" i="1" dirty="0"/>
          </a:p>
        </p:txBody>
      </p:sp>
      <p:sp>
        <p:nvSpPr>
          <p:cNvPr id="4" name="Platshållare för innehåll 3"/>
          <p:cNvSpPr>
            <a:spLocks noGrp="1"/>
          </p:cNvSpPr>
          <p:nvPr>
            <p:ph idx="1"/>
          </p:nvPr>
        </p:nvSpPr>
        <p:spPr>
          <a:xfrm>
            <a:off x="629308" y="3356992"/>
            <a:ext cx="7848872" cy="2808312"/>
          </a:xfrm>
        </p:spPr>
        <p:txBody>
          <a:bodyPr/>
          <a:lstStyle/>
          <a:p>
            <a:r>
              <a:rPr lang="ro-RO" sz="1800" dirty="0" smtClean="0"/>
              <a:t>O societate durabilă cu o diversitate de ambiente culturale care sunt păstrate, utilizate și puse în valoare/dezvoltate</a:t>
            </a:r>
            <a:r>
              <a:rPr lang="sv-SE" sz="1800" dirty="0" smtClean="0"/>
              <a:t>.</a:t>
            </a:r>
            <a:endParaRPr lang="sv-SE" sz="1800" dirty="0"/>
          </a:p>
          <a:p>
            <a:r>
              <a:rPr lang="ro-RO" sz="1800" dirty="0" smtClean="0"/>
              <a:t>Implicarea tuturor oamenilor în munca de patrimoniu, a creea posibilitatea de a înțelege și lua răspundere pentru ambientul cultural</a:t>
            </a:r>
            <a:r>
              <a:rPr lang="sv-SE" sz="1800" dirty="0" smtClean="0"/>
              <a:t>.</a:t>
            </a:r>
          </a:p>
          <a:p>
            <a:r>
              <a:rPr lang="ro-RO" sz="1800" dirty="0" smtClean="0"/>
              <a:t>O societate incluzivă cu ambientul cultural ca sursă comună de cunoaștere, formare și experințe</a:t>
            </a:r>
            <a:r>
              <a:rPr lang="sv-SE" sz="1800" dirty="0" smtClean="0"/>
              <a:t>.</a:t>
            </a:r>
            <a:endParaRPr lang="sv-SE" sz="1800" dirty="0"/>
          </a:p>
          <a:p>
            <a:r>
              <a:rPr lang="ro-RO" sz="1800" dirty="0" smtClean="0"/>
              <a:t>O privire generală asupra administrării peisajului, ce implică utilizarea ambientului cultural ca resursă în dezvoltarea societății</a:t>
            </a:r>
            <a:r>
              <a:rPr lang="sv-SE" sz="1800" dirty="0" smtClean="0"/>
              <a:t>.</a:t>
            </a:r>
            <a:endParaRPr lang="sv-SE" sz="1800" dirty="0"/>
          </a:p>
        </p:txBody>
      </p:sp>
    </p:spTree>
    <p:extLst>
      <p:ext uri="{BB962C8B-B14F-4D97-AF65-F5344CB8AC3E}">
        <p14:creationId xmlns:p14="http://schemas.microsoft.com/office/powerpoint/2010/main" val="4269828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70895" y="383494"/>
            <a:ext cx="6985481" cy="2901489"/>
          </a:xfrm>
        </p:spPr>
        <p:txBody>
          <a:bodyPr/>
          <a:lstStyle/>
          <a:p>
            <a:r>
              <a:rPr lang="ro-RO" dirty="0" smtClean="0"/>
              <a:t>Strategia națională pentru arhitectură formă și design</a:t>
            </a:r>
            <a:br>
              <a:rPr lang="ro-RO" dirty="0" smtClean="0"/>
            </a:br>
            <a:r>
              <a:rPr lang="ro-RO" sz="1000" dirty="0" smtClean="0"/>
              <a:t/>
            </a:r>
            <a:br>
              <a:rPr lang="ro-RO" sz="1000" dirty="0" smtClean="0"/>
            </a:br>
            <a:r>
              <a:rPr lang="ro-RO" sz="1000" dirty="0" smtClean="0"/>
              <a:t>depusă în parlament 2018</a:t>
            </a:r>
            <a:r>
              <a:rPr lang="ro-RO" dirty="0" smtClean="0"/>
              <a:t/>
            </a:r>
            <a:br>
              <a:rPr lang="ro-RO" dirty="0" smtClean="0"/>
            </a:br>
            <a:r>
              <a:rPr lang="ro-RO" sz="2800" dirty="0" smtClean="0"/>
              <a:t/>
            </a:r>
            <a:br>
              <a:rPr lang="ro-RO" sz="2800" dirty="0" smtClean="0"/>
            </a:br>
            <a:r>
              <a:rPr lang="ro-RO" sz="1800" i="1" dirty="0" smtClean="0"/>
              <a:t>Arhitectura, forma și designul trebuie să contribuie la o societate durabilă, cu drepturi egale, mai puțin segregată, în medii de viață create cu grijă, unde toți primesc condiții bune de a influența dezvoltarea mediului comun. </a:t>
            </a:r>
            <a:endParaRPr lang="ro-RO" sz="1800" i="1" dirty="0"/>
          </a:p>
        </p:txBody>
      </p:sp>
      <p:sp>
        <p:nvSpPr>
          <p:cNvPr id="4" name="Platshållare för innehåll 3"/>
          <p:cNvSpPr>
            <a:spLocks noGrp="1"/>
          </p:cNvSpPr>
          <p:nvPr>
            <p:ph idx="1"/>
          </p:nvPr>
        </p:nvSpPr>
        <p:spPr>
          <a:xfrm>
            <a:off x="683568" y="3573016"/>
            <a:ext cx="7848872" cy="2592288"/>
          </a:xfrm>
        </p:spPr>
        <p:txBody>
          <a:bodyPr/>
          <a:lstStyle/>
          <a:p>
            <a:r>
              <a:rPr lang="ro-RO" sz="1600" dirty="0" smtClean="0"/>
              <a:t>Durabilitatea și calitatea nu sunt subordonate intereselor economice limitate</a:t>
            </a:r>
          </a:p>
          <a:p>
            <a:r>
              <a:rPr lang="ro-RO" sz="1600" dirty="0" smtClean="0"/>
              <a:t>Cunoștințele despre arhitectură, formă și design sunt dezvoltate și diseminate</a:t>
            </a:r>
          </a:p>
          <a:p>
            <a:r>
              <a:rPr lang="ro-RO" sz="1600" dirty="0" smtClean="0"/>
              <a:t>Instituțiile publice acționează exemplar</a:t>
            </a:r>
          </a:p>
          <a:p>
            <a:r>
              <a:rPr lang="ro-RO" sz="1600" dirty="0" smtClean="0"/>
              <a:t>Valorile estetice, artistice și de patrimoniu sunt utilizate și dezvoltate.</a:t>
            </a:r>
          </a:p>
          <a:p>
            <a:r>
              <a:rPr lang="ro-RO" sz="1600" dirty="0" smtClean="0"/>
              <a:t>Mediul fizic este creat pentru a fi accesibil tuturor</a:t>
            </a:r>
          </a:p>
          <a:p>
            <a:r>
              <a:rPr lang="ro-RO" sz="1600" dirty="0" smtClean="0"/>
              <a:t>Colaborarea și coordonarea la nivel național și internațional se dezvoltă</a:t>
            </a:r>
            <a:endParaRPr lang="ro-RO" sz="1600" dirty="0"/>
          </a:p>
        </p:txBody>
      </p:sp>
    </p:spTree>
    <p:extLst>
      <p:ext uri="{BB962C8B-B14F-4D97-AF65-F5344CB8AC3E}">
        <p14:creationId xmlns:p14="http://schemas.microsoft.com/office/powerpoint/2010/main" val="281901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ro-RO" dirty="0" smtClean="0"/>
              <a:t>Ambientul cultural</a:t>
            </a:r>
            <a:br>
              <a:rPr lang="ro-RO" dirty="0" smtClean="0"/>
            </a:br>
            <a:r>
              <a:rPr lang="ro-RO" sz="1600" dirty="0" smtClean="0"/>
              <a:t>definiție</a:t>
            </a:r>
          </a:p>
        </p:txBody>
      </p:sp>
      <p:sp>
        <p:nvSpPr>
          <p:cNvPr id="3" name="Platshållare för innehåll 2"/>
          <p:cNvSpPr>
            <a:spLocks noGrp="1"/>
          </p:cNvSpPr>
          <p:nvPr>
            <p:ph idx="1"/>
          </p:nvPr>
        </p:nvSpPr>
        <p:spPr>
          <a:xfrm>
            <a:off x="684212" y="1600200"/>
            <a:ext cx="8064252" cy="4525963"/>
          </a:xfrm>
        </p:spPr>
        <p:txBody>
          <a:bodyPr/>
          <a:lstStyle/>
          <a:p>
            <a:pPr marL="0" indent="0">
              <a:buNone/>
            </a:pPr>
            <a:r>
              <a:rPr lang="ro-RO" b="1" dirty="0" smtClean="0"/>
              <a:t>Ambientul cultural</a:t>
            </a:r>
            <a:r>
              <a:rPr lang="sv-SE" dirty="0" smtClean="0"/>
              <a:t>: </a:t>
            </a:r>
            <a:r>
              <a:rPr lang="ro-RO" dirty="0" smtClean="0"/>
              <a:t>mediul înconjurător influențat</a:t>
            </a:r>
            <a:r>
              <a:rPr lang="sv-SE" dirty="0" smtClean="0"/>
              <a:t> </a:t>
            </a:r>
            <a:r>
              <a:rPr lang="ro-RO" dirty="0" smtClean="0"/>
              <a:t>și modelat </a:t>
            </a:r>
            <a:r>
              <a:rPr lang="sv-SE" dirty="0" smtClean="0"/>
              <a:t>de </a:t>
            </a:r>
            <a:r>
              <a:rPr lang="ro-RO" dirty="0" smtClean="0"/>
              <a:t>activitățil</a:t>
            </a:r>
            <a:r>
              <a:rPr lang="sv-SE" dirty="0" smtClean="0"/>
              <a:t>e</a:t>
            </a:r>
            <a:r>
              <a:rPr lang="ro-RO" dirty="0" smtClean="0"/>
              <a:t> umane, care astfel vorbește despre viața oamenilor. </a:t>
            </a:r>
            <a:r>
              <a:rPr lang="sv-SE" dirty="0" smtClean="0"/>
              <a:t>(</a:t>
            </a:r>
            <a:r>
              <a:rPr lang="ro-RO" dirty="0" smtClean="0"/>
              <a:t>sursă</a:t>
            </a:r>
            <a:r>
              <a:rPr lang="sv-SE" dirty="0" smtClean="0"/>
              <a:t>: </a:t>
            </a:r>
            <a:r>
              <a:rPr lang="sv-SE" dirty="0"/>
              <a:t>RAÄ)</a:t>
            </a:r>
          </a:p>
          <a:p>
            <a:pPr marL="0" indent="0">
              <a:buNone/>
            </a:pPr>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3573068"/>
            <a:ext cx="3373161" cy="2253606"/>
          </a:xfrm>
          <a:prstGeom prst="rect">
            <a:avLst/>
          </a:prstGeom>
        </p:spPr>
      </p:pic>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35" y="3573068"/>
            <a:ext cx="4297377" cy="2253605"/>
          </a:xfrm>
          <a:prstGeom prst="rect">
            <a:avLst/>
          </a:prstGeom>
        </p:spPr>
      </p:pic>
    </p:spTree>
    <p:extLst>
      <p:ext uri="{BB962C8B-B14F-4D97-AF65-F5344CB8AC3E}">
        <p14:creationId xmlns:p14="http://schemas.microsoft.com/office/powerpoint/2010/main" val="155232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70895" y="383495"/>
            <a:ext cx="7165698" cy="1143000"/>
          </a:xfrm>
        </p:spPr>
        <p:txBody>
          <a:bodyPr/>
          <a:lstStyle/>
          <a:p>
            <a:r>
              <a:rPr lang="sv-SE" dirty="0" smtClean="0"/>
              <a:t>Fo</a:t>
            </a:r>
            <a:r>
              <a:rPr lang="ro-RO" dirty="0" smtClean="0"/>
              <a:t>c</a:t>
            </a:r>
            <a:r>
              <a:rPr lang="sv-SE" dirty="0" err="1" smtClean="0"/>
              <a:t>us</a:t>
            </a:r>
            <a:r>
              <a:rPr lang="sv-SE" dirty="0" smtClean="0"/>
              <a:t> </a:t>
            </a:r>
            <a:r>
              <a:rPr lang="ro-RO" dirty="0" smtClean="0"/>
              <a:t>în ambientul cultural</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579477703"/>
              </p:ext>
            </p:extLst>
          </p:nvPr>
        </p:nvGraphicFramePr>
        <p:xfrm>
          <a:off x="966570" y="1340768"/>
          <a:ext cx="77397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31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70895" y="383495"/>
            <a:ext cx="7165698" cy="1143000"/>
          </a:xfrm>
        </p:spPr>
        <p:txBody>
          <a:bodyPr/>
          <a:lstStyle/>
          <a:p>
            <a:r>
              <a:rPr lang="ro-RO" dirty="0" smtClean="0"/>
              <a:t>Vestigii</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875167802"/>
              </p:ext>
            </p:extLst>
          </p:nvPr>
        </p:nvGraphicFramePr>
        <p:xfrm>
          <a:off x="966570" y="1340768"/>
          <a:ext cx="77397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Bildobjekt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570" y="1340768"/>
            <a:ext cx="5184576" cy="5184576"/>
          </a:xfrm>
          <a:prstGeom prst="rect">
            <a:avLst/>
          </a:prstGeom>
        </p:spPr>
      </p:pic>
      <p:sp>
        <p:nvSpPr>
          <p:cNvPr id="5" name="textruta 4"/>
          <p:cNvSpPr txBox="1"/>
          <p:nvPr/>
        </p:nvSpPr>
        <p:spPr>
          <a:xfrm>
            <a:off x="6474110" y="3603749"/>
            <a:ext cx="2232248" cy="1569660"/>
          </a:xfrm>
          <a:prstGeom prst="rect">
            <a:avLst/>
          </a:prstGeom>
          <a:noFill/>
        </p:spPr>
        <p:txBody>
          <a:bodyPr wrap="square" rtlCol="0">
            <a:spAutoFit/>
          </a:bodyPr>
          <a:lstStyle/>
          <a:p>
            <a:pPr marL="171450" indent="-171450">
              <a:buFont typeface="Arial" panose="020B0604020202020204" pitchFamily="34" charset="0"/>
              <a:buChar char="•"/>
            </a:pPr>
            <a:r>
              <a:rPr lang="ro-RO" sz="1200" dirty="0" smtClean="0"/>
              <a:t>Vestigii rămase în urma activităților umane din epoci anterioare</a:t>
            </a:r>
            <a:endParaRPr lang="sv-SE" sz="1200" dirty="0" smtClean="0"/>
          </a:p>
          <a:p>
            <a:pPr marL="171450" indent="-171450">
              <a:buFont typeface="Arial" panose="020B0604020202020204" pitchFamily="34" charset="0"/>
              <a:buChar char="•"/>
            </a:pPr>
            <a:r>
              <a:rPr lang="ro-RO" sz="1200" dirty="0" smtClean="0"/>
              <a:t>Părăsite permanent</a:t>
            </a:r>
            <a:endParaRPr lang="sv-SE" sz="1200" dirty="0" smtClean="0"/>
          </a:p>
          <a:p>
            <a:pPr marL="171450" indent="-171450">
              <a:buFont typeface="Arial" panose="020B0604020202020204" pitchFamily="34" charset="0"/>
              <a:buChar char="•"/>
            </a:pPr>
            <a:r>
              <a:rPr lang="ro-RO" sz="1200" dirty="0"/>
              <a:t>M</a:t>
            </a:r>
            <a:r>
              <a:rPr lang="ro-RO" sz="1200" dirty="0" smtClean="0"/>
              <a:t>ai vechi de anul </a:t>
            </a:r>
            <a:r>
              <a:rPr lang="sv-SE" sz="1200" dirty="0" smtClean="0"/>
              <a:t>1850 </a:t>
            </a:r>
            <a:endParaRPr lang="ro-RO" sz="1200" dirty="0" smtClean="0"/>
          </a:p>
          <a:p>
            <a:pPr marL="171450" indent="-171450">
              <a:buFont typeface="Arial" panose="020B0604020202020204" pitchFamily="34" charset="0"/>
              <a:buChar char="•"/>
            </a:pPr>
            <a:r>
              <a:rPr lang="ro-RO" sz="1200" dirty="0" smtClean="0"/>
              <a:t>Vestigii mai noi cu acordul direcției județene </a:t>
            </a:r>
          </a:p>
          <a:p>
            <a:pPr marL="171450" indent="-171450">
              <a:buFont typeface="Arial" panose="020B0604020202020204" pitchFamily="34" charset="0"/>
              <a:buChar char="•"/>
            </a:pPr>
            <a:r>
              <a:rPr lang="ro-RO" sz="1200" dirty="0" smtClean="0"/>
              <a:t>Zonă de protecție</a:t>
            </a:r>
            <a:endParaRPr lang="sv-SE" sz="1200" dirty="0"/>
          </a:p>
        </p:txBody>
      </p:sp>
    </p:spTree>
    <p:extLst>
      <p:ext uri="{BB962C8B-B14F-4D97-AF65-F5344CB8AC3E}">
        <p14:creationId xmlns:p14="http://schemas.microsoft.com/office/powerpoint/2010/main" val="143009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70895" y="383495"/>
            <a:ext cx="7165698" cy="1143000"/>
          </a:xfrm>
        </p:spPr>
        <p:txBody>
          <a:bodyPr/>
          <a:lstStyle/>
          <a:p>
            <a:r>
              <a:rPr lang="ro-RO" dirty="0" smtClean="0"/>
              <a:t>Construcții</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698531495"/>
              </p:ext>
            </p:extLst>
          </p:nvPr>
        </p:nvGraphicFramePr>
        <p:xfrm>
          <a:off x="966570" y="1340768"/>
          <a:ext cx="77397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ruta 4"/>
          <p:cNvSpPr txBox="1"/>
          <p:nvPr/>
        </p:nvSpPr>
        <p:spPr>
          <a:xfrm>
            <a:off x="6474110" y="3603749"/>
            <a:ext cx="2490378" cy="1754326"/>
          </a:xfrm>
          <a:prstGeom prst="rect">
            <a:avLst/>
          </a:prstGeom>
          <a:noFill/>
        </p:spPr>
        <p:txBody>
          <a:bodyPr wrap="square" rtlCol="0">
            <a:spAutoFit/>
          </a:bodyPr>
          <a:lstStyle/>
          <a:p>
            <a:pPr marL="171450" indent="-171450">
              <a:buFont typeface="Arial" panose="020B0604020202020204" pitchFamily="34" charset="0"/>
              <a:buChar char="•"/>
            </a:pPr>
            <a:r>
              <a:rPr lang="ro-RO" sz="1200" dirty="0" smtClean="0"/>
              <a:t>Monumente istorice</a:t>
            </a:r>
            <a:endParaRPr lang="sv-SE" sz="1200" dirty="0" smtClean="0"/>
          </a:p>
          <a:p>
            <a:pPr marL="171450" indent="-171450">
              <a:buFont typeface="Arial" panose="020B0604020202020204" pitchFamily="34" charset="0"/>
              <a:buChar char="•"/>
            </a:pPr>
            <a:r>
              <a:rPr lang="ro-RO" sz="1200" dirty="0" smtClean="0"/>
              <a:t>Monumente de stat</a:t>
            </a:r>
            <a:endParaRPr lang="sv-SE" sz="1200" dirty="0" smtClean="0"/>
          </a:p>
          <a:p>
            <a:pPr marL="171450" indent="-171450">
              <a:buFont typeface="Arial" panose="020B0604020202020204" pitchFamily="34" charset="0"/>
              <a:buChar char="•"/>
            </a:pPr>
            <a:r>
              <a:rPr lang="ro-RO" sz="1200" dirty="0" smtClean="0"/>
              <a:t>Construcții deosebit de valoroase</a:t>
            </a:r>
            <a:endParaRPr lang="sv-SE" sz="1200" dirty="0" smtClean="0"/>
          </a:p>
          <a:p>
            <a:endParaRPr lang="sv-SE" sz="1200" dirty="0" smtClean="0"/>
          </a:p>
          <a:p>
            <a:pPr marL="171450" indent="-171450">
              <a:buFont typeface="Arial" panose="020B0604020202020204" pitchFamily="34" charset="0"/>
              <a:buChar char="•"/>
            </a:pPr>
            <a:r>
              <a:rPr lang="ro-RO" sz="1200" dirty="0" smtClean="0"/>
              <a:t>O construcție durabilă cu acoperiș și pereți, plasată deasupra, sub sau parțial sub pământ, pe apă, cu scopul de a adăposti sau proteja </a:t>
            </a:r>
            <a:r>
              <a:rPr lang="sv-SE" sz="1200" dirty="0" smtClean="0"/>
              <a:t>(PBL)</a:t>
            </a:r>
          </a:p>
        </p:txBody>
      </p:sp>
      <p:pic>
        <p:nvPicPr>
          <p:cNvPr id="7" name="Bildobjekt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570" y="1334626"/>
            <a:ext cx="5184576" cy="5184576"/>
          </a:xfrm>
          <a:prstGeom prst="rect">
            <a:avLst/>
          </a:prstGeom>
        </p:spPr>
      </p:pic>
    </p:spTree>
    <p:extLst>
      <p:ext uri="{BB962C8B-B14F-4D97-AF65-F5344CB8AC3E}">
        <p14:creationId xmlns:p14="http://schemas.microsoft.com/office/powerpoint/2010/main" val="232596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70895" y="383495"/>
            <a:ext cx="7165698" cy="1143000"/>
          </a:xfrm>
        </p:spPr>
        <p:txBody>
          <a:bodyPr/>
          <a:lstStyle/>
          <a:p>
            <a:r>
              <a:rPr lang="ro-RO" dirty="0" smtClean="0"/>
              <a:t>Peisaj cultural de tip rezervat</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421439095"/>
              </p:ext>
            </p:extLst>
          </p:nvPr>
        </p:nvGraphicFramePr>
        <p:xfrm>
          <a:off x="966570" y="1340768"/>
          <a:ext cx="77397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ruta 4"/>
          <p:cNvSpPr txBox="1"/>
          <p:nvPr/>
        </p:nvSpPr>
        <p:spPr>
          <a:xfrm>
            <a:off x="6483136" y="3518382"/>
            <a:ext cx="2232248" cy="1384995"/>
          </a:xfrm>
          <a:prstGeom prst="rect">
            <a:avLst/>
          </a:prstGeom>
          <a:noFill/>
        </p:spPr>
        <p:txBody>
          <a:bodyPr wrap="square" rtlCol="0">
            <a:spAutoFit/>
          </a:bodyPr>
          <a:lstStyle/>
          <a:p>
            <a:pPr marL="171450" indent="-171450">
              <a:buFont typeface="Arial" panose="020B0604020202020204" pitchFamily="34" charset="0"/>
              <a:buChar char="•"/>
            </a:pPr>
            <a:r>
              <a:rPr lang="ro-RO" sz="1200" dirty="0" smtClean="0"/>
              <a:t>Protecția și întreținerea ambientelor și peisajelor culturale </a:t>
            </a:r>
          </a:p>
          <a:p>
            <a:pPr marL="171450" indent="-171450">
              <a:buFont typeface="Arial" panose="020B0604020202020204" pitchFamily="34" charset="0"/>
              <a:buChar char="•"/>
            </a:pPr>
            <a:r>
              <a:rPr lang="ro-RO" sz="1200" dirty="0" smtClean="0"/>
              <a:t>Pot conține construcții, amenajări, vestigii </a:t>
            </a:r>
          </a:p>
          <a:p>
            <a:pPr marL="171450" indent="-171450">
              <a:buFont typeface="Arial" panose="020B0604020202020204" pitchFamily="34" charset="0"/>
              <a:buChar char="•"/>
            </a:pPr>
            <a:r>
              <a:rPr lang="ro-RO" sz="1200" dirty="0" smtClean="0"/>
              <a:t>Administratori</a:t>
            </a:r>
            <a:r>
              <a:rPr lang="sv-SE" sz="1200" dirty="0" smtClean="0"/>
              <a:t>, </a:t>
            </a:r>
            <a:r>
              <a:rPr lang="ro-RO" sz="1200" dirty="0" smtClean="0"/>
              <a:t>norme de protecție</a:t>
            </a:r>
            <a:r>
              <a:rPr lang="sv-SE" sz="1200" dirty="0" smtClean="0"/>
              <a:t>, </a:t>
            </a:r>
            <a:r>
              <a:rPr lang="ro-RO" sz="1200" dirty="0" smtClean="0"/>
              <a:t>plan de protejare</a:t>
            </a:r>
            <a:endParaRPr lang="sv-SE" sz="1200" dirty="0" smtClean="0"/>
          </a:p>
        </p:txBody>
      </p:sp>
      <p:pic>
        <p:nvPicPr>
          <p:cNvPr id="6" name="Bildobjekt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596" y="1340768"/>
            <a:ext cx="5184576" cy="5184576"/>
          </a:xfrm>
          <a:prstGeom prst="rect">
            <a:avLst/>
          </a:prstGeom>
        </p:spPr>
      </p:pic>
    </p:spTree>
    <p:extLst>
      <p:ext uri="{BB962C8B-B14F-4D97-AF65-F5344CB8AC3E}">
        <p14:creationId xmlns:p14="http://schemas.microsoft.com/office/powerpoint/2010/main" val="422444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70895" y="383495"/>
            <a:ext cx="7165698" cy="1143000"/>
          </a:xfrm>
        </p:spPr>
        <p:txBody>
          <a:bodyPr/>
          <a:lstStyle/>
          <a:p>
            <a:r>
              <a:rPr lang="ro-RO" dirty="0" smtClean="0"/>
              <a:t>Peisaj cultural</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387041631"/>
              </p:ext>
            </p:extLst>
          </p:nvPr>
        </p:nvGraphicFramePr>
        <p:xfrm>
          <a:off x="966570" y="1340768"/>
          <a:ext cx="77397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ruta 4"/>
          <p:cNvSpPr txBox="1"/>
          <p:nvPr/>
        </p:nvSpPr>
        <p:spPr>
          <a:xfrm>
            <a:off x="6474110" y="3603749"/>
            <a:ext cx="2232248" cy="461665"/>
          </a:xfrm>
          <a:prstGeom prst="rect">
            <a:avLst/>
          </a:prstGeom>
          <a:noFill/>
        </p:spPr>
        <p:txBody>
          <a:bodyPr wrap="square" rtlCol="0">
            <a:spAutoFit/>
          </a:bodyPr>
          <a:lstStyle/>
          <a:p>
            <a:pPr marL="171450" indent="-171450">
              <a:buFont typeface="Arial" panose="020B0604020202020204" pitchFamily="34" charset="0"/>
              <a:buChar char="•"/>
            </a:pPr>
            <a:r>
              <a:rPr lang="ro-RO" sz="1200" dirty="0" smtClean="0"/>
              <a:t>urban sau rural</a:t>
            </a:r>
          </a:p>
          <a:p>
            <a:pPr marL="171450" indent="-171450">
              <a:buFont typeface="Arial" panose="020B0604020202020204" pitchFamily="34" charset="0"/>
              <a:buChar char="•"/>
            </a:pPr>
            <a:r>
              <a:rPr lang="ro-RO" sz="1200" dirty="0"/>
              <a:t>z</a:t>
            </a:r>
            <a:r>
              <a:rPr lang="ro-RO" sz="1200" dirty="0" smtClean="0"/>
              <a:t>one protejate</a:t>
            </a:r>
            <a:endParaRPr lang="sv-SE" sz="1200" dirty="0" smtClean="0"/>
          </a:p>
        </p:txBody>
      </p:sp>
      <p:pic>
        <p:nvPicPr>
          <p:cNvPr id="2" name="Bildobjekt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570" y="1340768"/>
            <a:ext cx="5184576" cy="5184576"/>
          </a:xfrm>
          <a:prstGeom prst="rect">
            <a:avLst/>
          </a:prstGeom>
        </p:spPr>
      </p:pic>
    </p:spTree>
    <p:extLst>
      <p:ext uri="{BB962C8B-B14F-4D97-AF65-F5344CB8AC3E}">
        <p14:creationId xmlns:p14="http://schemas.microsoft.com/office/powerpoint/2010/main" val="190095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70895" y="383495"/>
            <a:ext cx="7165698" cy="1143000"/>
          </a:xfrm>
        </p:spPr>
        <p:txBody>
          <a:bodyPr/>
          <a:lstStyle/>
          <a:p>
            <a:r>
              <a:rPr lang="ro-RO" dirty="0" smtClean="0"/>
              <a:t>Cadru legislativ în</a:t>
            </a:r>
            <a:r>
              <a:rPr lang="sv-SE" dirty="0" smtClean="0"/>
              <a:t> S</a:t>
            </a:r>
            <a:r>
              <a:rPr lang="ro-RO" dirty="0" smtClean="0"/>
              <a:t>uedia</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407971638"/>
              </p:ext>
            </p:extLst>
          </p:nvPr>
        </p:nvGraphicFramePr>
        <p:xfrm>
          <a:off x="684213" y="1600200"/>
          <a:ext cx="7739062"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088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70894" y="383494"/>
            <a:ext cx="7201505" cy="1965386"/>
          </a:xfrm>
        </p:spPr>
        <p:txBody>
          <a:bodyPr/>
          <a:lstStyle/>
          <a:p>
            <a:r>
              <a:rPr lang="sv-SE" dirty="0"/>
              <a:t>Kulturmiljölagen </a:t>
            </a:r>
            <a:r>
              <a:rPr lang="sv-SE" dirty="0" smtClean="0"/>
              <a:t>(</a:t>
            </a:r>
            <a:r>
              <a:rPr lang="sv-SE" dirty="0"/>
              <a:t>KML 1988:950</a:t>
            </a:r>
            <a:r>
              <a:rPr lang="sv-SE" dirty="0" smtClean="0"/>
              <a:t>)</a:t>
            </a:r>
            <a:br>
              <a:rPr lang="sv-SE" dirty="0" smtClean="0"/>
            </a:br>
            <a:r>
              <a:rPr lang="sv-SE" sz="1000" dirty="0" smtClean="0"/>
              <a:t/>
            </a:r>
            <a:br>
              <a:rPr lang="sv-SE" sz="1000" dirty="0" smtClean="0"/>
            </a:br>
            <a:r>
              <a:rPr lang="ro-RO" sz="1000" dirty="0" smtClean="0"/>
              <a:t>Scopul primar</a:t>
            </a:r>
            <a:r>
              <a:rPr lang="sv-SE" sz="1000" dirty="0" smtClean="0"/>
              <a:t>: </a:t>
            </a:r>
            <a:r>
              <a:rPr lang="ro-RO" sz="1000" dirty="0" smtClean="0"/>
              <a:t>asigură accesul la o diversitate de ambiente culturale pentru generațiile prezente și viitoare.</a:t>
            </a:r>
            <a:r>
              <a:rPr lang="sv-SE" sz="1000" dirty="0" smtClean="0"/>
              <a:t/>
            </a:r>
            <a:br>
              <a:rPr lang="sv-SE" sz="1000" dirty="0" smtClean="0"/>
            </a:br>
            <a:r>
              <a:rPr lang="sv-SE" sz="1000" dirty="0"/>
              <a:t/>
            </a:r>
            <a:br>
              <a:rPr lang="sv-SE" sz="1000" dirty="0"/>
            </a:br>
            <a:r>
              <a:rPr lang="sv-SE" sz="1000" dirty="0" smtClean="0"/>
              <a:t>P</a:t>
            </a:r>
            <a:r>
              <a:rPr lang="ro-RO" sz="1000" dirty="0" smtClean="0"/>
              <a:t>aragraful introductiv</a:t>
            </a:r>
            <a:r>
              <a:rPr lang="sv-SE" sz="1000" dirty="0" smtClean="0"/>
              <a:t>: </a:t>
            </a:r>
            <a:r>
              <a:rPr lang="sv-SE" sz="1000" b="1" dirty="0" smtClean="0"/>
              <a:t>1 </a:t>
            </a:r>
            <a:r>
              <a:rPr lang="sv-SE" sz="1000" b="1" dirty="0"/>
              <a:t>§</a:t>
            </a:r>
            <a:r>
              <a:rPr lang="sv-SE" sz="1000" dirty="0"/>
              <a:t> </a:t>
            </a:r>
            <a:r>
              <a:rPr lang="ro-RO" sz="1000" i="1" dirty="0" smtClean="0"/>
              <a:t>Este în interesul național să protejăm și să îngrijim ambientul cultural</a:t>
            </a:r>
            <a:r>
              <a:rPr lang="sv-SE" sz="1000" i="1" dirty="0" smtClean="0"/>
              <a:t>.</a:t>
            </a:r>
            <a:br>
              <a:rPr lang="sv-SE" sz="1000" i="1" dirty="0" smtClean="0"/>
            </a:br>
            <a:r>
              <a:rPr lang="ro-RO" sz="1000" i="1" dirty="0" smtClean="0"/>
              <a:t>Răspunderea pentru ambientul cultural aparține tuturor. Atât persoanele private cât și autoritățile vor arăta respect și răspundere pentru ambientul cultural. Cel care plănuiește sau execută o lucrare răspunde să evite sau să limiteze daune asupra ambientului cultural.</a:t>
            </a:r>
            <a:br>
              <a:rPr lang="ro-RO" sz="1000" i="1" dirty="0" smtClean="0"/>
            </a:br>
            <a:r>
              <a:rPr lang="ro-RO" sz="1000" i="1" dirty="0" smtClean="0"/>
              <a:t/>
            </a:r>
            <a:br>
              <a:rPr lang="ro-RO" sz="1000" i="1" dirty="0" smtClean="0"/>
            </a:br>
            <a:r>
              <a:rPr lang="ro-RO" sz="1000" i="1" dirty="0" smtClean="0"/>
              <a:t>Corespondent în România: Legea 422/2001 privind protejarea monumentelor istorice</a:t>
            </a:r>
            <a:r>
              <a:rPr lang="sv-SE" sz="1000" dirty="0"/>
              <a:t/>
            </a:r>
            <a:br>
              <a:rPr lang="sv-SE" sz="1000" dirty="0"/>
            </a:br>
            <a:endParaRPr lang="sv-SE" sz="1000"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1083854882"/>
              </p:ext>
            </p:extLst>
          </p:nvPr>
        </p:nvGraphicFramePr>
        <p:xfrm>
          <a:off x="0" y="3140968"/>
          <a:ext cx="6300191" cy="298519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p:cNvSpPr txBox="1"/>
          <p:nvPr/>
        </p:nvSpPr>
        <p:spPr>
          <a:xfrm>
            <a:off x="6156176" y="2420888"/>
            <a:ext cx="2987824" cy="3816429"/>
          </a:xfrm>
          <a:prstGeom prst="rect">
            <a:avLst/>
          </a:prstGeom>
          <a:noFill/>
        </p:spPr>
        <p:txBody>
          <a:bodyPr wrap="square" rtlCol="0">
            <a:spAutoFit/>
          </a:bodyPr>
          <a:lstStyle/>
          <a:p>
            <a:pPr marL="285750" indent="-285750">
              <a:buFont typeface="Arial" panose="020B0604020202020204" pitchFamily="34" charset="0"/>
              <a:buChar char="•"/>
            </a:pPr>
            <a:r>
              <a:rPr lang="ro-RO" sz="1600" dirty="0" smtClean="0"/>
              <a:t>O construcție , un ansamblu profan sau sacral, un parc, o grădină sau alte obiective asemănătoare de valoare exccepțională pot fi protejate ca monumente istorice.</a:t>
            </a:r>
          </a:p>
          <a:p>
            <a:pPr marL="285750" indent="-285750">
              <a:buFont typeface="Arial" panose="020B0604020202020204" pitchFamily="34" charset="0"/>
              <a:buChar char="•"/>
            </a:pPr>
            <a:r>
              <a:rPr lang="ro-RO" sz="1600" dirty="0"/>
              <a:t>Direcția regională </a:t>
            </a:r>
            <a:r>
              <a:rPr lang="sv-SE" sz="1600" dirty="0"/>
              <a:t>(</a:t>
            </a:r>
            <a:r>
              <a:rPr lang="sv-SE" sz="1600" dirty="0" smtClean="0"/>
              <a:t>Länsstyrelsen) </a:t>
            </a:r>
            <a:r>
              <a:rPr lang="ro-RO" sz="1600" dirty="0" smtClean="0"/>
              <a:t>investighează</a:t>
            </a:r>
            <a:r>
              <a:rPr lang="sv-SE" sz="1600" dirty="0"/>
              <a:t>, </a:t>
            </a:r>
            <a:r>
              <a:rPr lang="ro-RO" sz="1600" dirty="0"/>
              <a:t>decide, supraveghează și </a:t>
            </a:r>
            <a:r>
              <a:rPr lang="ro-RO" sz="1600" dirty="0" smtClean="0"/>
              <a:t>permit</a:t>
            </a:r>
            <a:r>
              <a:rPr lang="sv-SE" sz="1600" dirty="0" smtClean="0"/>
              <a:t>e</a:t>
            </a:r>
            <a:r>
              <a:rPr lang="ro-RO" sz="1600" dirty="0" smtClean="0"/>
              <a:t> </a:t>
            </a:r>
            <a:r>
              <a:rPr lang="ro-RO" sz="1600" dirty="0"/>
              <a:t>schimbări</a:t>
            </a:r>
            <a:endParaRPr lang="sv-SE" sz="1600" dirty="0"/>
          </a:p>
          <a:p>
            <a:pPr marL="285750" indent="-285750">
              <a:buFont typeface="Arial" panose="020B0604020202020204" pitchFamily="34" charset="0"/>
              <a:buChar char="•"/>
            </a:pPr>
            <a:r>
              <a:rPr lang="sv-SE" sz="1600" dirty="0" smtClean="0"/>
              <a:t>Cap 1: </a:t>
            </a:r>
            <a:r>
              <a:rPr lang="sv-SE" sz="1600" dirty="0" err="1" smtClean="0"/>
              <a:t>Toponimia</a:t>
            </a:r>
            <a:r>
              <a:rPr lang="sv-SE" sz="1600" dirty="0" smtClean="0"/>
              <a:t> </a:t>
            </a:r>
            <a:r>
              <a:rPr lang="sv-SE" sz="1600" dirty="0" err="1" smtClean="0"/>
              <a:t>este</a:t>
            </a:r>
            <a:r>
              <a:rPr lang="sv-SE" sz="1600" dirty="0" smtClean="0"/>
              <a:t> </a:t>
            </a:r>
            <a:r>
              <a:rPr lang="sv-SE" sz="1600" dirty="0" err="1" smtClean="0"/>
              <a:t>protejat</a:t>
            </a:r>
            <a:r>
              <a:rPr lang="ro-RO" sz="1600" dirty="0" smtClean="0"/>
              <a:t>ă.</a:t>
            </a:r>
            <a:r>
              <a:rPr lang="sv-SE" sz="1600" dirty="0" smtClean="0"/>
              <a:t> </a:t>
            </a:r>
            <a:r>
              <a:rPr lang="sv-SE" sz="1600" dirty="0"/>
              <a:t>Lantmäteriverket </a:t>
            </a:r>
            <a:r>
              <a:rPr lang="ro-RO" sz="1600" dirty="0" smtClean="0"/>
              <a:t>este autoritatea răspunzătoare.</a:t>
            </a:r>
            <a:endParaRPr lang="sv-SE" sz="1600" dirty="0"/>
          </a:p>
          <a:p>
            <a:endParaRPr lang="sv-SE" dirty="0" err="1" smtClean="0">
              <a:latin typeface="Arial"/>
              <a:cs typeface="Arial"/>
            </a:endParaRPr>
          </a:p>
        </p:txBody>
      </p:sp>
    </p:spTree>
    <p:extLst>
      <p:ext uri="{BB962C8B-B14F-4D97-AF65-F5344CB8AC3E}">
        <p14:creationId xmlns:p14="http://schemas.microsoft.com/office/powerpoint/2010/main" val="739649608"/>
      </p:ext>
    </p:extLst>
  </p:cSld>
  <p:clrMapOvr>
    <a:masterClrMapping/>
  </p:clrMapOvr>
</p:sld>
</file>

<file path=ppt/theme/theme1.xml><?xml version="1.0" encoding="utf-8"?>
<a:theme xmlns:a="http://schemas.openxmlformats.org/drawingml/2006/main" name="Presentation idemönster">
  <a:themeElements>
    <a:clrScheme name="Anpassad 1">
      <a:dk1>
        <a:srgbClr val="000000"/>
      </a:dk1>
      <a:lt1>
        <a:srgbClr val="FFFFFF"/>
      </a:lt1>
      <a:dk2>
        <a:srgbClr val="4C4C4C"/>
      </a:dk2>
      <a:lt2>
        <a:srgbClr val="8E8E8E"/>
      </a:lt2>
      <a:accent1>
        <a:srgbClr val="00A9B9"/>
      </a:accent1>
      <a:accent2>
        <a:srgbClr val="D41737"/>
      </a:accent2>
      <a:accent3>
        <a:srgbClr val="EA516D"/>
      </a:accent3>
      <a:accent4>
        <a:srgbClr val="8DA85A"/>
      </a:accent4>
      <a:accent5>
        <a:srgbClr val="E94E1B"/>
      </a:accent5>
      <a:accent6>
        <a:srgbClr val="005365"/>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Arial"/>
            <a:cs typeface="Arial"/>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passad 1">
    <a:dk1>
      <a:srgbClr val="000000"/>
    </a:dk1>
    <a:lt1>
      <a:srgbClr val="FFFFFF"/>
    </a:lt1>
    <a:dk2>
      <a:srgbClr val="4C4C4C"/>
    </a:dk2>
    <a:lt2>
      <a:srgbClr val="8E8E8E"/>
    </a:lt2>
    <a:accent1>
      <a:srgbClr val="00A9B9"/>
    </a:accent1>
    <a:accent2>
      <a:srgbClr val="D41737"/>
    </a:accent2>
    <a:accent3>
      <a:srgbClr val="EA516D"/>
    </a:accent3>
    <a:accent4>
      <a:srgbClr val="8DA85A"/>
    </a:accent4>
    <a:accent5>
      <a:srgbClr val="E94E1B"/>
    </a:accent5>
    <a:accent6>
      <a:srgbClr val="005365"/>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npassad 1">
    <a:dk1>
      <a:srgbClr val="000000"/>
    </a:dk1>
    <a:lt1>
      <a:srgbClr val="FFFFFF"/>
    </a:lt1>
    <a:dk2>
      <a:srgbClr val="4C4C4C"/>
    </a:dk2>
    <a:lt2>
      <a:srgbClr val="8E8E8E"/>
    </a:lt2>
    <a:accent1>
      <a:srgbClr val="00A9B9"/>
    </a:accent1>
    <a:accent2>
      <a:srgbClr val="D41737"/>
    </a:accent2>
    <a:accent3>
      <a:srgbClr val="EA516D"/>
    </a:accent3>
    <a:accent4>
      <a:srgbClr val="8DA85A"/>
    </a:accent4>
    <a:accent5>
      <a:srgbClr val="E94E1B"/>
    </a:accent5>
    <a:accent6>
      <a:srgbClr val="005365"/>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npassad 1">
    <a:dk1>
      <a:srgbClr val="000000"/>
    </a:dk1>
    <a:lt1>
      <a:srgbClr val="FFFFFF"/>
    </a:lt1>
    <a:dk2>
      <a:srgbClr val="4C4C4C"/>
    </a:dk2>
    <a:lt2>
      <a:srgbClr val="8E8E8E"/>
    </a:lt2>
    <a:accent1>
      <a:srgbClr val="00A9B9"/>
    </a:accent1>
    <a:accent2>
      <a:srgbClr val="D41737"/>
    </a:accent2>
    <a:accent3>
      <a:srgbClr val="EA516D"/>
    </a:accent3>
    <a:accent4>
      <a:srgbClr val="8DA85A"/>
    </a:accent4>
    <a:accent5>
      <a:srgbClr val="E94E1B"/>
    </a:accent5>
    <a:accent6>
      <a:srgbClr val="005365"/>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 idemönster</Template>
  <TotalTime>6163</TotalTime>
  <Words>574</Words>
  <Application>Microsoft Office PowerPoint</Application>
  <PresentationFormat>Bildspel på skärmen (4:3)</PresentationFormat>
  <Paragraphs>79</Paragraphs>
  <Slides>15</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15</vt:i4>
      </vt:variant>
    </vt:vector>
  </HeadingPairs>
  <TitlesOfParts>
    <vt:vector size="23" baseType="lpstr">
      <vt:lpstr>ＭＳ Ｐゴシック</vt:lpstr>
      <vt:lpstr>Arial</vt:lpstr>
      <vt:lpstr>Calibri</vt:lpstr>
      <vt:lpstr>Courier New</vt:lpstr>
      <vt:lpstr>Georgia</vt:lpstr>
      <vt:lpstr>Helvetica</vt:lpstr>
      <vt:lpstr>Lucida Grande</vt:lpstr>
      <vt:lpstr>Presentation idemönster</vt:lpstr>
      <vt:lpstr>Ambient cultural în Linköping, Suedia, cadru legislativ, strategii și provocări</vt:lpstr>
      <vt:lpstr>Ambientul cultural definiție</vt:lpstr>
      <vt:lpstr>Focus în ambientul cultural</vt:lpstr>
      <vt:lpstr>Vestigii</vt:lpstr>
      <vt:lpstr>Construcții</vt:lpstr>
      <vt:lpstr>Peisaj cultural de tip rezervat</vt:lpstr>
      <vt:lpstr>Peisaj cultural</vt:lpstr>
      <vt:lpstr>Cadru legislativ în Suedia</vt:lpstr>
      <vt:lpstr>Kulturmiljölagen (KML 1988:950)  Scopul primar: asigură accesul la o diversitate de ambiente culturale pentru generațiile prezente și viitoare.  Paragraful introductiv: 1 § Este în interesul național să protejăm și să îngrijim ambientul cultural. Răspunderea pentru ambientul cultural aparține tuturor. Atât persoanele private cât și autoritățile vor arăta respect și răspundere pentru ambientul cultural. Cel care plănuiește sau execută o lucrare răspunde să evite sau să limiteze daune asupra ambientului cultural.  Corespondent în România: Legea 422/2001 privind protejarea monumentelor istorice </vt:lpstr>
      <vt:lpstr>Miljöbalken (MB 1998:808)  Scopul primar în paragraful introductiv 1 Kap 1 §: să modeleze o dezvoltare durabilă care asigură un mediu benefic și sănătos pentru generațiile de azi și de mâine. O astfel de dezvoltare se bazează pe înțelegerea că natura are valoarea de a proteja și că dreptul omului de a schimba și folosi natura este dublat de răspunderea de a administra natura înțelept.   Conține hotărâri legate de zone de protecție de interes național, rezervate culturale, biotopuri precum și norme generale de respect față de mediu (care cuprind și ambientul cultural)   Ambientul cultural este unul din interesele publice care trebuie respectate în planurile de administrare a mediului fizic.  Corespondență în România: Legea 5/2000, planul de amenajare al teritoriului național, zone protejate</vt:lpstr>
      <vt:lpstr>Plan- och bygglagen (PBL 2010:900)  Scopul general al legii în paragraful introductiv 1:1 : cu considerație pentru libertatea individuală, să modeleze o dezvoltare a societății în condiții sociale bune și de egalitate, într-un mediu de trai bun și durabil pentru oamenii din societatea actuală și din generațiile următoare.   Valorile cultural istorice trebuie protejate iar schimbările se vor face cu precauție astfel încât trăsăturile constructive valorizante să fie respectate.  Corespondențe în România: legea 350/2001 privind amenajarea teritoriului și urbanismului, legea 50/1991 privind autorizarea executării lucrărilor de construcții</vt:lpstr>
      <vt:lpstr>Alte instrumente pentru ambientul cultural  convenții internaționale strategii naționale subvenții  </vt:lpstr>
      <vt:lpstr>Strategii naționale pentru mediul înconjurător 2020: ”mediu bine construit”  parlament 1999  ”Moștenirea culturală, istorică și arhitecturală în construcții, zone construite, în locuri și peisaje valoroase va fi păstrată, utilizată și dezvoltată”  </vt:lpstr>
      <vt:lpstr>Strategia națională pentru patrimoniu  votată în parlament 2014  directivă pentru activitatea Riksantikvarieämbetet (coresp: Ministerul culturii/INP) și pentru munca de patrimoniu la nivel regional și comunal</vt:lpstr>
      <vt:lpstr>Strategia națională pentru arhitectură formă și design  depusă în parlament 2018  Arhitectura, forma și designul trebuie să contribuie la o societate durabilă, cu drepturi egale, mai puțin segregată, în medii de viață create cu grijă, unde toți primesc condiții bune de a influența dezvoltarea mediului comun. </vt:lpstr>
    </vt:vector>
  </TitlesOfParts>
  <Company>Linköpings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Projektkavalkad  ÖP-seminarium 7 mars 2016</dc:title>
  <dc:creator>Hjelm Birgitta</dc:creator>
  <cp:lastModifiedBy>Babos Alexandru</cp:lastModifiedBy>
  <cp:revision>145</cp:revision>
  <dcterms:created xsi:type="dcterms:W3CDTF">2016-03-10T08:57:45Z</dcterms:created>
  <dcterms:modified xsi:type="dcterms:W3CDTF">2018-04-19T15:56:53Z</dcterms:modified>
</cp:coreProperties>
</file>